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65"/>
  </p:notesMasterIdLst>
  <p:sldIdLst>
    <p:sldId id="256" r:id="rId4"/>
    <p:sldId id="335" r:id="rId5"/>
    <p:sldId id="492" r:id="rId6"/>
    <p:sldId id="433" r:id="rId7"/>
    <p:sldId id="466" r:id="rId8"/>
    <p:sldId id="453" r:id="rId9"/>
    <p:sldId id="503" r:id="rId10"/>
    <p:sldId id="455" r:id="rId11"/>
    <p:sldId id="461" r:id="rId12"/>
    <p:sldId id="460" r:id="rId13"/>
    <p:sldId id="459" r:id="rId14"/>
    <p:sldId id="458" r:id="rId15"/>
    <p:sldId id="506" r:id="rId16"/>
    <p:sldId id="260" r:id="rId17"/>
    <p:sldId id="261" r:id="rId18"/>
    <p:sldId id="262" r:id="rId19"/>
    <p:sldId id="263" r:id="rId20"/>
    <p:sldId id="265" r:id="rId21"/>
    <p:sldId id="266" r:id="rId22"/>
    <p:sldId id="329" r:id="rId23"/>
    <p:sldId id="268" r:id="rId24"/>
    <p:sldId id="270" r:id="rId25"/>
    <p:sldId id="284" r:id="rId26"/>
    <p:sldId id="285" r:id="rId27"/>
    <p:sldId id="286" r:id="rId28"/>
    <p:sldId id="287" r:id="rId29"/>
    <p:sldId id="288" r:id="rId30"/>
    <p:sldId id="291" r:id="rId31"/>
    <p:sldId id="293" r:id="rId32"/>
    <p:sldId id="290" r:id="rId33"/>
    <p:sldId id="294" r:id="rId34"/>
    <p:sldId id="295" r:id="rId35"/>
    <p:sldId id="297" r:id="rId36"/>
    <p:sldId id="298" r:id="rId37"/>
    <p:sldId id="299" r:id="rId38"/>
    <p:sldId id="300" r:id="rId39"/>
    <p:sldId id="301" r:id="rId40"/>
    <p:sldId id="302" r:id="rId41"/>
    <p:sldId id="304" r:id="rId42"/>
    <p:sldId id="305" r:id="rId43"/>
    <p:sldId id="306" r:id="rId44"/>
    <p:sldId id="303" r:id="rId45"/>
    <p:sldId id="307" r:id="rId46"/>
    <p:sldId id="308" r:id="rId47"/>
    <p:sldId id="333" r:id="rId48"/>
    <p:sldId id="332" r:id="rId49"/>
    <p:sldId id="309" r:id="rId50"/>
    <p:sldId id="310" r:id="rId51"/>
    <p:sldId id="311" r:id="rId52"/>
    <p:sldId id="313" r:id="rId53"/>
    <p:sldId id="314" r:id="rId54"/>
    <p:sldId id="316" r:id="rId55"/>
    <p:sldId id="312" r:id="rId56"/>
    <p:sldId id="315" r:id="rId57"/>
    <p:sldId id="330" r:id="rId58"/>
    <p:sldId id="322" r:id="rId59"/>
    <p:sldId id="320" r:id="rId60"/>
    <p:sldId id="321" r:id="rId61"/>
    <p:sldId id="331" r:id="rId62"/>
    <p:sldId id="277" r:id="rId63"/>
    <p:sldId id="257" r:id="rId64"/>
  </p:sldIdLst>
  <p:sldSz cx="12192000" cy="6858000"/>
  <p:notesSz cx="6858000" cy="9144000"/>
  <p:embeddedFontLst>
    <p:embeddedFont>
      <p:font typeface="Cambria" panose="02040503050406030204" pitchFamily="18" charset="0"/>
      <p:regular r:id="rId66"/>
      <p:bold r:id="rId67"/>
      <p:italic r:id="rId68"/>
      <p:boldItalic r:id="rId69"/>
    </p:embeddedFont>
    <p:embeddedFont>
      <p:font typeface="Cambria Math" panose="02040503050406030204" pitchFamily="18" charset="0"/>
      <p:regular r:id="rId70"/>
    </p:embeddedFont>
    <p:embeddedFont>
      <p:font typeface="Consolas" panose="020B0609020204030204" pitchFamily="49" charset="0"/>
      <p:regular r:id="rId71"/>
      <p:bold r:id="rId72"/>
      <p:italic r:id="rId73"/>
      <p:boldItalic r:id="rId74"/>
    </p:embeddedFont>
    <p:embeddedFont>
      <p:font typeface="Ubuntu" panose="020B0504030602030204" pitchFamily="34" charset="0"/>
      <p:regular r:id="rId75"/>
      <p:bold r:id="rId76"/>
      <p:italic r:id="rId77"/>
      <p:boldItalic r:id="rId78"/>
    </p:embeddedFont>
    <p:embeddedFont>
      <p:font typeface="Ubuntu Light" panose="020B0304030602030204" pitchFamily="34" charset="0"/>
      <p:regular r:id="rId79"/>
      <p:bold r:id="rId80"/>
      <p:italic r:id="rId81"/>
      <p:boldItalic r:id="rId82"/>
    </p:embeddedFont>
    <p:embeddedFont>
      <p:font typeface="Verdana" panose="020B0604030504040204" pitchFamily="3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8" roundtripDataSignature="AMtx7mhh/A/GQbWeSbeJMmNhunJK+0PR6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tchie, Daniel" initials="RD" lastIdx="2" clrIdx="0">
    <p:extLst>
      <p:ext uri="{19B8F6BF-5375-455C-9EA6-DF929625EA0E}">
        <p15:presenceInfo xmlns:p15="http://schemas.microsoft.com/office/powerpoint/2012/main" userId="S::dritchi1@ad.brown.edu::31a3234b-d10b-4d10-ba83-625089631fa7" providerId="AD"/>
      </p:ext>
    </p:extLst>
  </p:cmAuthor>
  <p:cmAuthor id="2" name="Hiraide Yuna" initials="HY" lastIdx="4" clrIdx="1">
    <p:extLst>
      <p:ext uri="{19B8F6BF-5375-455C-9EA6-DF929625EA0E}">
        <p15:presenceInfo xmlns:p15="http://schemas.microsoft.com/office/powerpoint/2012/main" userId="51261c55cd837ff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67"/>
    <p:restoredTop sz="94700"/>
  </p:normalViewPr>
  <p:slideViewPr>
    <p:cSldViewPr snapToGrid="0" snapToObjects="1">
      <p:cViewPr varScale="1">
        <p:scale>
          <a:sx n="141" d="100"/>
          <a:sy n="141" d="100"/>
        </p:scale>
        <p:origin x="9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font" Target="fonts/font3.fntdata"/><Relationship Id="rId84" Type="http://schemas.openxmlformats.org/officeDocument/2006/relationships/font" Target="fonts/font19.fntdata"/><Relationship Id="rId89" Type="http://schemas.openxmlformats.org/officeDocument/2006/relationships/commentAuthors" Target="commentAuthor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2.xml"/><Relationship Id="rId90" Type="http://schemas.openxmlformats.org/officeDocument/2006/relationships/presProps" Target="presProp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font" Target="fonts/font20.fntdata"/><Relationship Id="rId9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customschemas.google.com/relationships/presentationmetadata" Target="meta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font" Target="fonts/font2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1.fntdata"/><Relationship Id="rId7" Type="http://schemas.openxmlformats.org/officeDocument/2006/relationships/slide" Target="slides/slide4.xml"/><Relationship Id="rId71" Type="http://schemas.openxmlformats.org/officeDocument/2006/relationships/font" Target="fonts/font6.fntdata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.fntdata"/><Relationship Id="rId61" Type="http://schemas.openxmlformats.org/officeDocument/2006/relationships/slide" Target="slides/slide58.xml"/><Relationship Id="rId82" Type="http://schemas.openxmlformats.org/officeDocument/2006/relationships/font" Target="fonts/font17.fntdata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4264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4333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1575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3372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3576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02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229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3639787" y="2363415"/>
            <a:ext cx="7637812" cy="100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3639787" y="3464412"/>
            <a:ext cx="759426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Ubuntu Light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rPr>
              <a:t>Brown CSCI 1230: Introduction to Computer Graphics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8F672C-2940-8F41-941D-BC8082EA4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326" r="12067"/>
          <a:stretch/>
        </p:blipFill>
        <p:spPr>
          <a:xfrm>
            <a:off x="654446" y="1448293"/>
            <a:ext cx="2931918" cy="29203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;p7">
            <a:extLst>
              <a:ext uri="{FF2B5EF4-FFF2-40B4-BE49-F238E27FC236}">
                <a16:creationId xmlns:a16="http://schemas.microsoft.com/office/drawing/2014/main" id="{AAD23DB1-21F8-2646-9148-EF65CB9FB9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36;p7">
            <a:extLst>
              <a:ext uri="{FF2B5EF4-FFF2-40B4-BE49-F238E27FC236}">
                <a16:creationId xmlns:a16="http://schemas.microsoft.com/office/drawing/2014/main" id="{51DD7CA6-1F41-644F-B95B-0F5467E524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" name="Google Shape;37;p7">
            <a:extLst>
              <a:ext uri="{FF2B5EF4-FFF2-40B4-BE49-F238E27FC236}">
                <a16:creationId xmlns:a16="http://schemas.microsoft.com/office/drawing/2014/main" id="{5DA912CA-24D4-FA4B-B404-0B860D6CF54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" name="Google Shape;38;p7">
            <a:extLst>
              <a:ext uri="{FF2B5EF4-FFF2-40B4-BE49-F238E27FC236}">
                <a16:creationId xmlns:a16="http://schemas.microsoft.com/office/drawing/2014/main" id="{7B87911B-1FE1-3048-9406-9BC2D7D4C42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39;p7">
            <a:extLst>
              <a:ext uri="{FF2B5EF4-FFF2-40B4-BE49-F238E27FC236}">
                <a16:creationId xmlns:a16="http://schemas.microsoft.com/office/drawing/2014/main" id="{FE24BAA2-1B13-9642-A76D-524982017DB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40;p7">
            <a:extLst>
              <a:ext uri="{FF2B5EF4-FFF2-40B4-BE49-F238E27FC236}">
                <a16:creationId xmlns:a16="http://schemas.microsoft.com/office/drawing/2014/main" id="{301275E0-D6C8-FC4D-8104-AE9DBBD24B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39267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 Light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 Light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/>
            </a:lvl1pPr>
            <a:lvl2pPr marL="914400" lvl="1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buntu Light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4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buntu Light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 Light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 Light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/>
            </a:lvl1pPr>
            <a:lvl2pPr marL="914400" lvl="1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buntu Light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15" name="Google Shape;215;p3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 Light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 Light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6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6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buntu Light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7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3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8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5;p7">
            <a:extLst>
              <a:ext uri="{FF2B5EF4-FFF2-40B4-BE49-F238E27FC236}">
                <a16:creationId xmlns:a16="http://schemas.microsoft.com/office/drawing/2014/main" id="{AAD23DB1-21F8-2646-9148-EF65CB9FB9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" name="Google Shape;36;p7">
            <a:extLst>
              <a:ext uri="{FF2B5EF4-FFF2-40B4-BE49-F238E27FC236}">
                <a16:creationId xmlns:a16="http://schemas.microsoft.com/office/drawing/2014/main" id="{51DD7CA6-1F41-644F-B95B-0F5467E524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8" name="Google Shape;37;p7">
            <a:extLst>
              <a:ext uri="{FF2B5EF4-FFF2-40B4-BE49-F238E27FC236}">
                <a16:creationId xmlns:a16="http://schemas.microsoft.com/office/drawing/2014/main" id="{5DA912CA-24D4-FA4B-B404-0B860D6CF54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9" name="Google Shape;38;p7">
            <a:extLst>
              <a:ext uri="{FF2B5EF4-FFF2-40B4-BE49-F238E27FC236}">
                <a16:creationId xmlns:a16="http://schemas.microsoft.com/office/drawing/2014/main" id="{7B87911B-1FE1-3048-9406-9BC2D7D4C42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39;p7">
            <a:extLst>
              <a:ext uri="{FF2B5EF4-FFF2-40B4-BE49-F238E27FC236}">
                <a16:creationId xmlns:a16="http://schemas.microsoft.com/office/drawing/2014/main" id="{FE24BAA2-1B13-9642-A76D-524982017DBE}"/>
              </a:ext>
            </a:extLst>
          </p:cNvPr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40;p7">
            <a:extLst>
              <a:ext uri="{FF2B5EF4-FFF2-40B4-BE49-F238E27FC236}">
                <a16:creationId xmlns:a16="http://schemas.microsoft.com/office/drawing/2014/main" id="{301275E0-D6C8-FC4D-8104-AE9DBBD24B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7068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/>
            </a:lvl1pPr>
            <a:lvl2pPr marL="914400" lvl="1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buntu Light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buntu Light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 sz="4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4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5F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 sz="4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8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 sz="4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watch?v=4iNJdWXsFQ4&amp;list=PLWfDJ5nla8UpwShx-lzLJqcp575fKpsSO&amp;index=3&amp;ab_channel=Graphicsin5Minute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5.png"/><Relationship Id="rId4" Type="http://schemas.openxmlformats.org/officeDocument/2006/relationships/image" Target="../media/image17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hyperlink" Target="https://petapixel.com/2013/01/11/how-focal-length-affects-your-subjects-apparent-weight-as-seen-with-a-cat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s1230.graphics/demos/camera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youtube.com/watch?v=F5WA26W4JaM&amp;list=PLWfDJ5nla8UpwShx-lzLJqcp575fKpsSO&amp;index=11&amp;ab_channel=Graphicsin5Minutes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54.png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8.emf"/><Relationship Id="rId4" Type="http://schemas.openxmlformats.org/officeDocument/2006/relationships/image" Target="../media/image55.png"/><Relationship Id="rId9" Type="http://schemas.openxmlformats.org/officeDocument/2006/relationships/oleObject" Target="../embeddings/oleObject4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60.png"/><Relationship Id="rId4" Type="http://schemas.openxmlformats.org/officeDocument/2006/relationships/image" Target="../media/image59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53.wmf"/><Relationship Id="rId9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"/>
          <p:cNvSpPr txBox="1">
            <a:spLocks noGrp="1"/>
          </p:cNvSpPr>
          <p:nvPr>
            <p:ph type="ctrTitle"/>
          </p:nvPr>
        </p:nvSpPr>
        <p:spPr>
          <a:xfrm>
            <a:off x="3639787" y="2363415"/>
            <a:ext cx="7637812" cy="100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600" dirty="0"/>
              <a:t>Viewing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5E83-E6A3-274F-9B11-96E676BA0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E882E-0B74-A74E-AD22-291DB1CF3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A cumulative transformation matrix (CTM) builds as you move up the tree 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Note that higher level transformation matrices are appended to the front of the sequence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DF655-39B4-8742-A758-3378A485A1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12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C5CD-47AD-9B47-998D-AA29D6A82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7E4A6-5D8F-9542-BA60-7111944BC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3400" dirty="0"/>
              <a:t>For Example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</a:rPr>
              <a:t>For o1, </a:t>
            </a:r>
            <a:r>
              <a:rPr lang="en-US" sz="3400" b="1" i="1" dirty="0">
                <a:solidFill>
                  <a:schemeClr val="tx1"/>
                </a:solidFill>
              </a:rPr>
              <a:t>CTM</a:t>
            </a:r>
            <a:r>
              <a:rPr lang="en-US" sz="3400" i="1" dirty="0">
                <a:solidFill>
                  <a:schemeClr val="tx1"/>
                </a:solidFill>
              </a:rPr>
              <a:t> = </a:t>
            </a:r>
            <a:r>
              <a:rPr lang="en-US" sz="3400" b="1" i="1" dirty="0">
                <a:solidFill>
                  <a:schemeClr val="tx1"/>
                </a:solidFill>
              </a:rPr>
              <a:t>M</a:t>
            </a:r>
            <a:r>
              <a:rPr lang="en-US" sz="3400" b="1" i="1" baseline="-25000" dirty="0">
                <a:solidFill>
                  <a:schemeClr val="tx1"/>
                </a:solidFill>
              </a:rPr>
              <a:t>1</a:t>
            </a:r>
            <a:endParaRPr lang="en-US" sz="3400" dirty="0">
              <a:solidFill>
                <a:schemeClr val="tx1"/>
              </a:solidFill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</a:rPr>
              <a:t>For o2, </a:t>
            </a:r>
            <a:r>
              <a:rPr lang="en-US" sz="3400" b="1" i="1" dirty="0">
                <a:solidFill>
                  <a:schemeClr val="tx1"/>
                </a:solidFill>
              </a:rPr>
              <a:t>CTM</a:t>
            </a:r>
            <a:r>
              <a:rPr lang="en-US" sz="3400" i="1" dirty="0">
                <a:solidFill>
                  <a:schemeClr val="tx1"/>
                </a:solidFill>
              </a:rPr>
              <a:t> = </a:t>
            </a:r>
            <a:r>
              <a:rPr lang="en-US" sz="3400" b="1" i="1" dirty="0">
                <a:solidFill>
                  <a:schemeClr val="tx1"/>
                </a:solidFill>
              </a:rPr>
              <a:t>M</a:t>
            </a:r>
            <a:r>
              <a:rPr lang="en-US" sz="3400" b="1" i="1" baseline="-25000" dirty="0">
                <a:solidFill>
                  <a:schemeClr val="tx1"/>
                </a:solidFill>
              </a:rPr>
              <a:t>2</a:t>
            </a:r>
            <a:r>
              <a:rPr lang="en-US" sz="3400" b="1" i="1" dirty="0">
                <a:solidFill>
                  <a:schemeClr val="tx1"/>
                </a:solidFill>
              </a:rPr>
              <a:t>M</a:t>
            </a:r>
            <a:r>
              <a:rPr lang="en-US" sz="3400" b="1" i="1" baseline="-25000" dirty="0">
                <a:solidFill>
                  <a:schemeClr val="tx1"/>
                </a:solidFill>
              </a:rPr>
              <a:t>3</a:t>
            </a:r>
            <a:endParaRPr lang="en-US" sz="3400" b="1" i="1" dirty="0">
              <a:solidFill>
                <a:schemeClr val="tx1"/>
              </a:solidFill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</a:rPr>
              <a:t>For o3, </a:t>
            </a:r>
            <a:r>
              <a:rPr lang="en-US" sz="3400" b="1" i="1" dirty="0">
                <a:solidFill>
                  <a:schemeClr val="tx1"/>
                </a:solidFill>
              </a:rPr>
              <a:t>CTM</a:t>
            </a:r>
            <a:r>
              <a:rPr lang="en-US" sz="3400" i="1" dirty="0">
                <a:solidFill>
                  <a:schemeClr val="tx1"/>
                </a:solidFill>
              </a:rPr>
              <a:t> = </a:t>
            </a:r>
            <a:r>
              <a:rPr lang="en-US" sz="3400" b="1" i="1" dirty="0">
                <a:solidFill>
                  <a:schemeClr val="tx1"/>
                </a:solidFill>
              </a:rPr>
              <a:t>M</a:t>
            </a:r>
            <a:r>
              <a:rPr lang="en-US" sz="3400" b="1" i="1" baseline="-25000" dirty="0">
                <a:solidFill>
                  <a:schemeClr val="tx1"/>
                </a:solidFill>
              </a:rPr>
              <a:t>2</a:t>
            </a:r>
            <a:r>
              <a:rPr lang="en-US" sz="3400" b="1" i="1" dirty="0">
                <a:solidFill>
                  <a:schemeClr val="tx1"/>
                </a:solidFill>
              </a:rPr>
              <a:t>M</a:t>
            </a:r>
            <a:r>
              <a:rPr lang="en-US" sz="3400" b="1" i="1" baseline="-25000" dirty="0">
                <a:solidFill>
                  <a:schemeClr val="tx1"/>
                </a:solidFill>
              </a:rPr>
              <a:t>4</a:t>
            </a:r>
            <a:r>
              <a:rPr lang="en-US" sz="3400" b="1" i="1" dirty="0">
                <a:solidFill>
                  <a:schemeClr val="tx1"/>
                </a:solidFill>
              </a:rPr>
              <a:t>M</a:t>
            </a:r>
            <a:r>
              <a:rPr lang="en-US" sz="3400" b="1" i="1" baseline="-25000" dirty="0">
                <a:solidFill>
                  <a:schemeClr val="tx1"/>
                </a:solidFill>
              </a:rPr>
              <a:t>5</a:t>
            </a:r>
            <a:endParaRPr lang="en-US" sz="3400" b="1" i="1" dirty="0">
              <a:solidFill>
                <a:schemeClr val="tx1"/>
              </a:solidFill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</a:rPr>
              <a:t>For a vertex </a:t>
            </a:r>
            <a:r>
              <a:rPr lang="en-US" sz="3400" i="1" dirty="0">
                <a:solidFill>
                  <a:schemeClr val="tx1"/>
                </a:solidFill>
              </a:rPr>
              <a:t>v</a:t>
            </a:r>
            <a:r>
              <a:rPr lang="en-US" sz="3400" dirty="0">
                <a:solidFill>
                  <a:schemeClr val="tx1"/>
                </a:solidFill>
              </a:rPr>
              <a:t> in o3, position in world coordinate system is </a:t>
            </a:r>
            <a:r>
              <a:rPr lang="en-US" sz="3400" b="1" i="1" dirty="0">
                <a:solidFill>
                  <a:schemeClr val="tx1"/>
                </a:solidFill>
              </a:rPr>
              <a:t>CTM</a:t>
            </a:r>
            <a:r>
              <a:rPr lang="en-US" sz="3400" dirty="0">
                <a:solidFill>
                  <a:schemeClr val="tx1"/>
                </a:solidFill>
              </a:rPr>
              <a:t> </a:t>
            </a:r>
            <a:r>
              <a:rPr lang="en-US" sz="3400" i="1" dirty="0">
                <a:solidFill>
                  <a:schemeClr val="tx1"/>
                </a:solidFill>
              </a:rPr>
              <a:t>v = (</a:t>
            </a:r>
            <a:r>
              <a:rPr lang="en-US" sz="3400" b="1" i="1" dirty="0">
                <a:solidFill>
                  <a:schemeClr val="tx1"/>
                </a:solidFill>
              </a:rPr>
              <a:t>M</a:t>
            </a:r>
            <a:r>
              <a:rPr lang="en-US" sz="3400" b="1" i="1" baseline="-25000" dirty="0">
                <a:solidFill>
                  <a:schemeClr val="tx1"/>
                </a:solidFill>
              </a:rPr>
              <a:t>2</a:t>
            </a:r>
            <a:r>
              <a:rPr lang="en-US" sz="3400" b="1" i="1" dirty="0">
                <a:solidFill>
                  <a:schemeClr val="tx1"/>
                </a:solidFill>
              </a:rPr>
              <a:t>M</a:t>
            </a:r>
            <a:r>
              <a:rPr lang="en-US" sz="3400" b="1" i="1" baseline="-25000" dirty="0">
                <a:solidFill>
                  <a:schemeClr val="tx1"/>
                </a:solidFill>
              </a:rPr>
              <a:t>4</a:t>
            </a:r>
            <a:r>
              <a:rPr lang="en-US" sz="3400" b="1" i="1" dirty="0">
                <a:solidFill>
                  <a:schemeClr val="tx1"/>
                </a:solidFill>
              </a:rPr>
              <a:t>M</a:t>
            </a:r>
            <a:r>
              <a:rPr lang="en-US" sz="3400" b="1" i="1" baseline="-25000" dirty="0">
                <a:solidFill>
                  <a:schemeClr val="tx1"/>
                </a:solidFill>
              </a:rPr>
              <a:t>5</a:t>
            </a:r>
            <a:r>
              <a:rPr lang="en-US" sz="3400" i="1" dirty="0">
                <a:solidFill>
                  <a:schemeClr val="tx1"/>
                </a:solidFill>
              </a:rPr>
              <a:t>) v</a:t>
            </a:r>
            <a:endParaRPr lang="en-US" sz="3400" b="1" i="1" dirty="0">
              <a:solidFill>
                <a:schemeClr val="tx1"/>
              </a:solidFill>
            </a:endParaRPr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E413AB-4088-6543-A2B9-EA3CD6A52DF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8AA30-C935-DC42-AB03-FFF1CC2A4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6" name="Text Box 53">
            <a:extLst>
              <a:ext uri="{FF2B5EF4-FFF2-40B4-BE49-F238E27FC236}">
                <a16:creationId xmlns:a16="http://schemas.microsoft.com/office/drawing/2014/main" id="{2C687D65-6B6E-5F46-9B21-C5EEB20CD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379" y="4533786"/>
            <a:ext cx="2073600" cy="91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41" tIns="37021" rIns="74041" bIns="3702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sz="1400"/>
              <a:t>object nodes (geometry)</a:t>
            </a:r>
          </a:p>
          <a:p>
            <a:pPr algn="l">
              <a:lnSpc>
                <a:spcPct val="130000"/>
              </a:lnSpc>
            </a:pPr>
            <a:r>
              <a:rPr lang="en-US" sz="1400"/>
              <a:t>transformation nodes</a:t>
            </a:r>
          </a:p>
          <a:p>
            <a:pPr algn="l">
              <a:lnSpc>
                <a:spcPct val="130000"/>
              </a:lnSpc>
            </a:pPr>
            <a:r>
              <a:rPr lang="en-US" sz="1400"/>
              <a:t>group nodes</a:t>
            </a:r>
          </a:p>
        </p:txBody>
      </p:sp>
      <p:sp>
        <p:nvSpPr>
          <p:cNvPr id="7" name="Oval 57">
            <a:extLst>
              <a:ext uri="{FF2B5EF4-FFF2-40B4-BE49-F238E27FC236}">
                <a16:creationId xmlns:a16="http://schemas.microsoft.com/office/drawing/2014/main" id="{B1514763-B8D8-F04A-AEEC-4166BAA10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1134" y="5216548"/>
            <a:ext cx="207360" cy="155536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4041" tIns="37021" rIns="74041" bIns="37021" anchor="ctr"/>
          <a:lstStyle/>
          <a:p>
            <a:endParaRPr lang="en-US"/>
          </a:p>
        </p:txBody>
      </p:sp>
      <p:sp>
        <p:nvSpPr>
          <p:cNvPr id="8" name="AutoShape 70">
            <a:extLst>
              <a:ext uri="{FF2B5EF4-FFF2-40B4-BE49-F238E27FC236}">
                <a16:creationId xmlns:a16="http://schemas.microsoft.com/office/drawing/2014/main" id="{E8C4D633-46EB-F747-AFC2-4A29279E8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1134" y="4934810"/>
            <a:ext cx="207360" cy="155536"/>
          </a:xfrm>
          <a:prstGeom prst="plus">
            <a:avLst>
              <a:gd name="adj" fmla="val 25000"/>
            </a:avLst>
          </a:prstGeom>
          <a:solidFill>
            <a:srgbClr val="A50021"/>
          </a:solidFill>
          <a:ln w="9525">
            <a:solidFill>
              <a:srgbClr val="A50021"/>
            </a:solidFill>
            <a:miter lim="800000"/>
            <a:headEnd/>
            <a:tailEnd/>
          </a:ln>
        </p:spPr>
        <p:txBody>
          <a:bodyPr wrap="none" lIns="74041" tIns="37021" rIns="74041" bIns="37021" anchor="ctr"/>
          <a:lstStyle/>
          <a:p>
            <a:endParaRPr lang="en-US"/>
          </a:p>
        </p:txBody>
      </p:sp>
      <p:sp>
        <p:nvSpPr>
          <p:cNvPr id="9" name="Rectangle 78">
            <a:extLst>
              <a:ext uri="{FF2B5EF4-FFF2-40B4-BE49-F238E27FC236}">
                <a16:creationId xmlns:a16="http://schemas.microsoft.com/office/drawing/2014/main" id="{FEBCEBC0-7232-BF48-85F3-A23981ACC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2019" y="4628220"/>
            <a:ext cx="207360" cy="155536"/>
          </a:xfrm>
          <a:prstGeom prst="rect">
            <a:avLst/>
          </a:prstGeom>
          <a:solidFill>
            <a:srgbClr val="66FF33"/>
          </a:solidFill>
          <a:ln w="9525">
            <a:solidFill>
              <a:srgbClr val="66FF33"/>
            </a:solidFill>
            <a:miter lim="800000"/>
            <a:headEnd/>
            <a:tailEnd/>
          </a:ln>
        </p:spPr>
        <p:txBody>
          <a:bodyPr wrap="none" lIns="74041" tIns="37021" rIns="74041" bIns="37021" anchor="ctr"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5B3CB3-577D-BF46-A322-FD8D03823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734" y="2307842"/>
            <a:ext cx="2954880" cy="2242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C31A5D-729C-3A44-BB2C-A7459EAEB72E}"/>
              </a:ext>
            </a:extLst>
          </p:cNvPr>
          <p:cNvSpPr txBox="1"/>
          <p:nvPr/>
        </p:nvSpPr>
        <p:spPr>
          <a:xfrm>
            <a:off x="7992534" y="2384042"/>
            <a:ext cx="457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M</a:t>
            </a:r>
            <a:r>
              <a:rPr lang="en-US" b="1" i="1" baseline="-25000"/>
              <a:t>1</a:t>
            </a:r>
            <a:endParaRPr lang="en-US" b="1" i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59D07C-4529-5647-A004-4D187CA7FF0E}"/>
              </a:ext>
            </a:extLst>
          </p:cNvPr>
          <p:cNvSpPr txBox="1"/>
          <p:nvPr/>
        </p:nvSpPr>
        <p:spPr>
          <a:xfrm>
            <a:off x="9059334" y="2460242"/>
            <a:ext cx="457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M</a:t>
            </a:r>
            <a:r>
              <a:rPr lang="en-US" b="1" i="1" baseline="-25000"/>
              <a:t>2</a:t>
            </a:r>
            <a:endParaRPr lang="en-US" b="1" i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CEB49-734E-E34C-AB86-CD5A6FA23BEF}"/>
              </a:ext>
            </a:extLst>
          </p:cNvPr>
          <p:cNvSpPr txBox="1"/>
          <p:nvPr/>
        </p:nvSpPr>
        <p:spPr>
          <a:xfrm>
            <a:off x="8678334" y="3146042"/>
            <a:ext cx="457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M</a:t>
            </a:r>
            <a:r>
              <a:rPr lang="en-US" b="1" i="1" baseline="-25000"/>
              <a:t>3</a:t>
            </a:r>
            <a:endParaRPr lang="en-US" b="1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70AC34-2249-7646-B95F-79F97581B0FD}"/>
              </a:ext>
            </a:extLst>
          </p:cNvPr>
          <p:cNvSpPr txBox="1"/>
          <p:nvPr/>
        </p:nvSpPr>
        <p:spPr>
          <a:xfrm>
            <a:off x="9821334" y="3222242"/>
            <a:ext cx="457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M</a:t>
            </a:r>
            <a:r>
              <a:rPr lang="en-US" b="1" i="1" baseline="-25000"/>
              <a:t>4</a:t>
            </a:r>
            <a:endParaRPr lang="en-US" b="1" i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9C68AE-A73A-A540-8C0D-5E25474EBEF2}"/>
              </a:ext>
            </a:extLst>
          </p:cNvPr>
          <p:cNvSpPr txBox="1"/>
          <p:nvPr/>
        </p:nvSpPr>
        <p:spPr>
          <a:xfrm>
            <a:off x="10126134" y="3831842"/>
            <a:ext cx="457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M</a:t>
            </a:r>
            <a:r>
              <a:rPr lang="en-US" b="1" i="1" baseline="-25000"/>
              <a:t>5</a:t>
            </a:r>
            <a:endParaRPr lang="en-US" b="1" i="1"/>
          </a:p>
        </p:txBody>
      </p:sp>
      <p:sp>
        <p:nvSpPr>
          <p:cNvPr id="16" name="Rectangle 65">
            <a:extLst>
              <a:ext uri="{FF2B5EF4-FFF2-40B4-BE49-F238E27FC236}">
                <a16:creationId xmlns:a16="http://schemas.microsoft.com/office/drawing/2014/main" id="{4B99BC1A-22FD-054C-A8CA-0FF757BA5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418" y="4533786"/>
            <a:ext cx="2350080" cy="9149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4041" tIns="37021" rIns="74041" bIns="37021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2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1FD2FB-0607-FB4C-A3D3-17F0455C0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8E6F15-B879-B04E-88E0-4587CD932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Reuse groups of objects (sub-trees in the scene graph) 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i.e. robot’s 2 arms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Transformations defined within group 3 itself do not change; there are different </a:t>
            </a:r>
            <a:r>
              <a:rPr lang="en-US" b="1" i="1" dirty="0"/>
              <a:t>CTM</a:t>
            </a:r>
            <a:r>
              <a:rPr lang="en-US" dirty="0"/>
              <a:t>s for each use of group 3 as a whole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b="1" i="1" dirty="0"/>
              <a:t>T</a:t>
            </a:r>
            <a:r>
              <a:rPr lang="en-US" b="1" i="1" baseline="-25000" dirty="0"/>
              <a:t>0</a:t>
            </a:r>
            <a:r>
              <a:rPr lang="en-US" b="1" i="1" dirty="0"/>
              <a:t>T</a:t>
            </a:r>
            <a:r>
              <a:rPr lang="en-US" b="1" i="1" baseline="-25000" dirty="0"/>
              <a:t>1</a:t>
            </a:r>
            <a:r>
              <a:rPr lang="en-US" dirty="0"/>
              <a:t> vs. </a:t>
            </a:r>
            <a:r>
              <a:rPr lang="en-US" b="1" i="1" dirty="0"/>
              <a:t>T</a:t>
            </a:r>
            <a:r>
              <a:rPr lang="en-US" b="1" i="1" baseline="-25000" dirty="0"/>
              <a:t>0</a:t>
            </a:r>
            <a:r>
              <a:rPr lang="en-US" b="1" i="1" dirty="0"/>
              <a:t>T</a:t>
            </a:r>
            <a:r>
              <a:rPr lang="en-US" b="1" i="1" baseline="-25000" dirty="0"/>
              <a:t>2</a:t>
            </a:r>
            <a:r>
              <a:rPr lang="en-US" b="1" i="1" dirty="0"/>
              <a:t>T</a:t>
            </a:r>
            <a:r>
              <a:rPr lang="en-US" b="1" i="1" baseline="-25000" dirty="0"/>
              <a:t>4</a:t>
            </a:r>
            <a:endParaRPr lang="en-US" b="1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8E0A74-EC86-314C-AE53-56FFA10CA5D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A9641-17C4-914B-8FD6-55EB9B92A2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grpSp>
        <p:nvGrpSpPr>
          <p:cNvPr id="9" name="Group 86">
            <a:extLst>
              <a:ext uri="{FF2B5EF4-FFF2-40B4-BE49-F238E27FC236}">
                <a16:creationId xmlns:a16="http://schemas.microsoft.com/office/drawing/2014/main" id="{C43C79DD-7D0E-BF4F-8058-825E12348F52}"/>
              </a:ext>
            </a:extLst>
          </p:cNvPr>
          <p:cNvGrpSpPr>
            <a:grpSpLocks/>
          </p:cNvGrpSpPr>
          <p:nvPr/>
        </p:nvGrpSpPr>
        <p:grpSpPr bwMode="auto">
          <a:xfrm>
            <a:off x="6971520" y="2527983"/>
            <a:ext cx="4610880" cy="2670397"/>
            <a:chOff x="336" y="1920"/>
            <a:chExt cx="3202" cy="2003"/>
          </a:xfrm>
        </p:grpSpPr>
        <p:grpSp>
          <p:nvGrpSpPr>
            <p:cNvPr id="10" name="Group 84">
              <a:extLst>
                <a:ext uri="{FF2B5EF4-FFF2-40B4-BE49-F238E27FC236}">
                  <a16:creationId xmlns:a16="http://schemas.microsoft.com/office/drawing/2014/main" id="{1884133E-F9E8-6048-99E9-11F02EED60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1920"/>
              <a:ext cx="1618" cy="889"/>
              <a:chOff x="1920" y="1920"/>
              <a:chExt cx="1618" cy="889"/>
            </a:xfrm>
          </p:grpSpPr>
          <p:sp>
            <p:nvSpPr>
              <p:cNvPr id="38" name="Line 52">
                <a:extLst>
                  <a:ext uri="{FF2B5EF4-FFF2-40B4-BE49-F238E27FC236}">
                    <a16:creationId xmlns:a16="http://schemas.microsoft.com/office/drawing/2014/main" id="{FE2B4E32-F6A9-CE4C-ACA3-9B95241FA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16" y="1968"/>
                <a:ext cx="52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51">
                <a:extLst>
                  <a:ext uri="{FF2B5EF4-FFF2-40B4-BE49-F238E27FC236}">
                    <a16:creationId xmlns:a16="http://schemas.microsoft.com/office/drawing/2014/main" id="{B0D95CE4-067E-D347-9A99-864618C0C8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1968"/>
                <a:ext cx="52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Oval 20">
                <a:extLst>
                  <a:ext uri="{FF2B5EF4-FFF2-40B4-BE49-F238E27FC236}">
                    <a16:creationId xmlns:a16="http://schemas.microsoft.com/office/drawing/2014/main" id="{3F9D39BA-885D-2F40-9F2D-9F014333D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Text Box 37">
                <a:extLst>
                  <a:ext uri="{FF2B5EF4-FFF2-40B4-BE49-F238E27FC236}">
                    <a16:creationId xmlns:a16="http://schemas.microsoft.com/office/drawing/2014/main" id="{64ADF4EE-D948-1F4B-92A7-922C5B4AF3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4" y="1920"/>
                <a:ext cx="480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/>
                <a:r>
                  <a:rPr lang="en-US" sz="1100"/>
                  <a:t>group3</a:t>
                </a:r>
              </a:p>
            </p:txBody>
          </p:sp>
          <p:sp>
            <p:nvSpPr>
              <p:cNvPr id="42" name="Text Box 38">
                <a:extLst>
                  <a:ext uri="{FF2B5EF4-FFF2-40B4-BE49-F238E27FC236}">
                    <a16:creationId xmlns:a16="http://schemas.microsoft.com/office/drawing/2014/main" id="{55B1EE50-F761-CD4F-BD3A-8D64DFC559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8" y="2558"/>
                <a:ext cx="480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/>
                <a:r>
                  <a:rPr lang="en-US" sz="1100"/>
                  <a:t>obj3</a:t>
                </a:r>
              </a:p>
            </p:txBody>
          </p:sp>
          <p:sp>
            <p:nvSpPr>
              <p:cNvPr id="43" name="Text Box 39">
                <a:extLst>
                  <a:ext uri="{FF2B5EF4-FFF2-40B4-BE49-F238E27FC236}">
                    <a16:creationId xmlns:a16="http://schemas.microsoft.com/office/drawing/2014/main" id="{80D512DC-7536-0D45-B21E-BE978F9F1C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06" y="2544"/>
                <a:ext cx="432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/>
                <a:r>
                  <a:rPr lang="en-US" sz="1100"/>
                  <a:t>obj4</a:t>
                </a:r>
              </a:p>
            </p:txBody>
          </p:sp>
          <p:sp>
            <p:nvSpPr>
              <p:cNvPr id="44" name="AutoShape 71">
                <a:extLst>
                  <a:ext uri="{FF2B5EF4-FFF2-40B4-BE49-F238E27FC236}">
                    <a16:creationId xmlns:a16="http://schemas.microsoft.com/office/drawing/2014/main" id="{7E689397-8CEA-F34B-849D-234A17C24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2208"/>
                <a:ext cx="144" cy="144"/>
              </a:xfrm>
              <a:prstGeom prst="plus">
                <a:avLst>
                  <a:gd name="adj" fmla="val 25000"/>
                </a:avLst>
              </a:prstGeom>
              <a:solidFill>
                <a:srgbClr val="A50021"/>
              </a:solidFill>
              <a:ln w="9525">
                <a:solidFill>
                  <a:srgbClr val="A5002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utoShape 72">
                <a:extLst>
                  <a:ext uri="{FF2B5EF4-FFF2-40B4-BE49-F238E27FC236}">
                    <a16:creationId xmlns:a16="http://schemas.microsoft.com/office/drawing/2014/main" id="{311ED1D8-4893-FB4F-A7EA-FF187FDA1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208"/>
                <a:ext cx="144" cy="144"/>
              </a:xfrm>
              <a:prstGeom prst="plus">
                <a:avLst>
                  <a:gd name="adj" fmla="val 25000"/>
                </a:avLst>
              </a:prstGeom>
              <a:solidFill>
                <a:srgbClr val="A50021"/>
              </a:solidFill>
              <a:ln w="9525">
                <a:solidFill>
                  <a:srgbClr val="A5002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Rectangle 79">
                <a:extLst>
                  <a:ext uri="{FF2B5EF4-FFF2-40B4-BE49-F238E27FC236}">
                    <a16:creationId xmlns:a16="http://schemas.microsoft.com/office/drawing/2014/main" id="{4901FD3E-DAF9-AD49-9B4C-DD3485655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592"/>
                <a:ext cx="144" cy="144"/>
              </a:xfrm>
              <a:prstGeom prst="rect">
                <a:avLst/>
              </a:prstGeom>
              <a:solidFill>
                <a:srgbClr val="66FF33"/>
              </a:solidFill>
              <a:ln w="9525">
                <a:solidFill>
                  <a:srgbClr val="66FF33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80">
                <a:extLst>
                  <a:ext uri="{FF2B5EF4-FFF2-40B4-BE49-F238E27FC236}">
                    <a16:creationId xmlns:a16="http://schemas.microsoft.com/office/drawing/2014/main" id="{B81421AC-4F3D-3C4A-AF43-1C63D16B4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592"/>
                <a:ext cx="144" cy="144"/>
              </a:xfrm>
              <a:prstGeom prst="rect">
                <a:avLst/>
              </a:prstGeom>
              <a:solidFill>
                <a:srgbClr val="66FF33"/>
              </a:solidFill>
              <a:ln w="9525">
                <a:solidFill>
                  <a:srgbClr val="66FF33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85">
              <a:extLst>
                <a:ext uri="{FF2B5EF4-FFF2-40B4-BE49-F238E27FC236}">
                  <a16:creationId xmlns:a16="http://schemas.microsoft.com/office/drawing/2014/main" id="{8C06CD22-9FAF-0E4B-8243-7233F0FF56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1968"/>
              <a:ext cx="2352" cy="1955"/>
              <a:chOff x="336" y="1968"/>
              <a:chExt cx="2352" cy="1955"/>
            </a:xfrm>
          </p:grpSpPr>
          <p:sp>
            <p:nvSpPr>
              <p:cNvPr id="12" name="Line 50">
                <a:extLst>
                  <a:ext uri="{FF2B5EF4-FFF2-40B4-BE49-F238E27FC236}">
                    <a16:creationId xmlns:a16="http://schemas.microsoft.com/office/drawing/2014/main" id="{DC55C3BB-C6A4-A74B-B3E0-018CB3ABCF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3144"/>
                <a:ext cx="38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9">
                <a:extLst>
                  <a:ext uri="{FF2B5EF4-FFF2-40B4-BE49-F238E27FC236}">
                    <a16:creationId xmlns:a16="http://schemas.microsoft.com/office/drawing/2014/main" id="{D04A33B6-16AD-FE49-BBE8-30ADC8DFF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3144"/>
                <a:ext cx="48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48">
                <a:extLst>
                  <a:ext uri="{FF2B5EF4-FFF2-40B4-BE49-F238E27FC236}">
                    <a16:creationId xmlns:a16="http://schemas.microsoft.com/office/drawing/2014/main" id="{FBF8CA2C-A2AA-9C4D-81F1-F3B9D8FA20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2856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7DE247A4-0BFA-494A-BF20-ACCC7B5BA3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2856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46">
                <a:extLst>
                  <a:ext uri="{FF2B5EF4-FFF2-40B4-BE49-F238E27FC236}">
                    <a16:creationId xmlns:a16="http://schemas.microsoft.com/office/drawing/2014/main" id="{985E33A5-9B8E-A044-B3A0-A63F34C4F3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68"/>
                <a:ext cx="288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45">
                <a:extLst>
                  <a:ext uri="{FF2B5EF4-FFF2-40B4-BE49-F238E27FC236}">
                    <a16:creationId xmlns:a16="http://schemas.microsoft.com/office/drawing/2014/main" id="{F81D6581-73C7-F948-92A3-1AD6B51717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2" y="2616"/>
                <a:ext cx="576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44">
                <a:extLst>
                  <a:ext uri="{FF2B5EF4-FFF2-40B4-BE49-F238E27FC236}">
                    <a16:creationId xmlns:a16="http://schemas.microsoft.com/office/drawing/2014/main" id="{04AF299A-1A99-E545-AB04-9B1E5D1724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2" y="2112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Oval 9">
                <a:extLst>
                  <a:ext uri="{FF2B5EF4-FFF2-40B4-BE49-F238E27FC236}">
                    <a16:creationId xmlns:a16="http://schemas.microsoft.com/office/drawing/2014/main" id="{26EB8EB7-D18B-8044-A061-9826D7987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2016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Oval 11">
                <a:extLst>
                  <a:ext uri="{FF2B5EF4-FFF2-40B4-BE49-F238E27FC236}">
                    <a16:creationId xmlns:a16="http://schemas.microsoft.com/office/drawing/2014/main" id="{534865B3-D478-8140-AF7D-B1F36BAD4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2520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Oval 14">
                <a:extLst>
                  <a:ext uri="{FF2B5EF4-FFF2-40B4-BE49-F238E27FC236}">
                    <a16:creationId xmlns:a16="http://schemas.microsoft.com/office/drawing/2014/main" id="{00CA5CF4-CE1B-8C49-A39B-D393E8517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04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Oval 15">
                <a:extLst>
                  <a:ext uri="{FF2B5EF4-FFF2-40B4-BE49-F238E27FC236}">
                    <a16:creationId xmlns:a16="http://schemas.microsoft.com/office/drawing/2014/main" id="{FD0F5798-B529-4642-BC50-BFCCBAFD5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3096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08B5ED9-29AC-9D47-82A7-215702762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672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Text Box 25">
                <a:extLst>
                  <a:ext uri="{FF2B5EF4-FFF2-40B4-BE49-F238E27FC236}">
                    <a16:creationId xmlns:a16="http://schemas.microsoft.com/office/drawing/2014/main" id="{B9AF6AEA-9EBE-6044-893A-B5F9836736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6" y="1968"/>
                <a:ext cx="480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sz="1100"/>
                  <a:t>root</a:t>
                </a:r>
              </a:p>
            </p:txBody>
          </p:sp>
          <p:sp>
            <p:nvSpPr>
              <p:cNvPr id="25" name="Text Box 27">
                <a:extLst>
                  <a:ext uri="{FF2B5EF4-FFF2-40B4-BE49-F238E27FC236}">
                    <a16:creationId xmlns:a16="http://schemas.microsoft.com/office/drawing/2014/main" id="{1D633554-37B6-3348-8FF6-84E25DDF0B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6" y="2472"/>
                <a:ext cx="480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sz="1100"/>
                  <a:t>group1</a:t>
                </a:r>
              </a:p>
            </p:txBody>
          </p:sp>
          <p:sp>
            <p:nvSpPr>
              <p:cNvPr id="26" name="Text Box 30">
                <a:extLst>
                  <a:ext uri="{FF2B5EF4-FFF2-40B4-BE49-F238E27FC236}">
                    <a16:creationId xmlns:a16="http://schemas.microsoft.com/office/drawing/2014/main" id="{6038CC46-3D36-E344-9E86-1AA5979B50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" y="3048"/>
                <a:ext cx="480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/>
                <a:r>
                  <a:rPr lang="en-US" sz="1100"/>
                  <a:t>obj1</a:t>
                </a:r>
              </a:p>
            </p:txBody>
          </p:sp>
          <p:sp>
            <p:nvSpPr>
              <p:cNvPr id="27" name="Text Box 31">
                <a:extLst>
                  <a:ext uri="{FF2B5EF4-FFF2-40B4-BE49-F238E27FC236}">
                    <a16:creationId xmlns:a16="http://schemas.microsoft.com/office/drawing/2014/main" id="{78F6DB3A-4949-3D49-A387-69D0B3C638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8" y="3048"/>
                <a:ext cx="480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/>
                <a:r>
                  <a:rPr lang="en-US" sz="1100"/>
                  <a:t>group3</a:t>
                </a:r>
              </a:p>
            </p:txBody>
          </p:sp>
          <p:sp>
            <p:nvSpPr>
              <p:cNvPr id="28" name="Text Box 34">
                <a:extLst>
                  <a:ext uri="{FF2B5EF4-FFF2-40B4-BE49-F238E27FC236}">
                    <a16:creationId xmlns:a16="http://schemas.microsoft.com/office/drawing/2014/main" id="{267AF6CB-4CD6-C44B-90D3-DE4463EC21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96"/>
                <a:ext cx="480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/>
                <a:r>
                  <a:rPr lang="en-US" sz="1100"/>
                  <a:t>group2</a:t>
                </a:r>
              </a:p>
            </p:txBody>
          </p:sp>
          <p:sp>
            <p:nvSpPr>
              <p:cNvPr id="29" name="Text Box 35">
                <a:extLst>
                  <a:ext uri="{FF2B5EF4-FFF2-40B4-BE49-F238E27FC236}">
                    <a16:creationId xmlns:a16="http://schemas.microsoft.com/office/drawing/2014/main" id="{A6031181-A6EB-E641-A469-921429A0B7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8" y="3672"/>
                <a:ext cx="480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/>
                <a:r>
                  <a:rPr lang="en-US" sz="1100"/>
                  <a:t>group3</a:t>
                </a:r>
              </a:p>
            </p:txBody>
          </p:sp>
          <p:sp>
            <p:nvSpPr>
              <p:cNvPr id="30" name="Text Box 36">
                <a:extLst>
                  <a:ext uri="{FF2B5EF4-FFF2-40B4-BE49-F238E27FC236}">
                    <a16:creationId xmlns:a16="http://schemas.microsoft.com/office/drawing/2014/main" id="{7DB13D77-0E5C-294D-BC29-B8402071B9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672"/>
                <a:ext cx="480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/>
                <a:r>
                  <a:rPr lang="en-US" sz="1100"/>
                  <a:t>obj2</a:t>
                </a:r>
              </a:p>
            </p:txBody>
          </p:sp>
          <p:sp>
            <p:nvSpPr>
              <p:cNvPr id="31" name="AutoShape 73">
                <a:extLst>
                  <a:ext uri="{FF2B5EF4-FFF2-40B4-BE49-F238E27FC236}">
                    <a16:creationId xmlns:a16="http://schemas.microsoft.com/office/drawing/2014/main" id="{0F858F22-93B8-9442-A7CD-1AD75C0AA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408"/>
                <a:ext cx="144" cy="144"/>
              </a:xfrm>
              <a:prstGeom prst="plus">
                <a:avLst>
                  <a:gd name="adj" fmla="val 25000"/>
                </a:avLst>
              </a:prstGeom>
              <a:solidFill>
                <a:srgbClr val="A50021"/>
              </a:solidFill>
              <a:ln w="9525">
                <a:solidFill>
                  <a:srgbClr val="A5002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utoShape 74">
                <a:extLst>
                  <a:ext uri="{FF2B5EF4-FFF2-40B4-BE49-F238E27FC236}">
                    <a16:creationId xmlns:a16="http://schemas.microsoft.com/office/drawing/2014/main" id="{459F17A4-F329-D94A-95F4-D5444DF8B2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408"/>
                <a:ext cx="144" cy="144"/>
              </a:xfrm>
              <a:prstGeom prst="plus">
                <a:avLst>
                  <a:gd name="adj" fmla="val 25000"/>
                </a:avLst>
              </a:prstGeom>
              <a:solidFill>
                <a:srgbClr val="A50021"/>
              </a:solidFill>
              <a:ln w="9525">
                <a:solidFill>
                  <a:srgbClr val="A5002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utoShape 75">
                <a:extLst>
                  <a:ext uri="{FF2B5EF4-FFF2-40B4-BE49-F238E27FC236}">
                    <a16:creationId xmlns:a16="http://schemas.microsoft.com/office/drawing/2014/main" id="{5B9EE2F8-5E88-5544-8504-752FE71DB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84"/>
                <a:ext cx="144" cy="144"/>
              </a:xfrm>
              <a:prstGeom prst="plus">
                <a:avLst>
                  <a:gd name="adj" fmla="val 25000"/>
                </a:avLst>
              </a:prstGeom>
              <a:solidFill>
                <a:srgbClr val="A50021"/>
              </a:solidFill>
              <a:ln w="9525">
                <a:solidFill>
                  <a:srgbClr val="A5002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utoShape 76">
                <a:extLst>
                  <a:ext uri="{FF2B5EF4-FFF2-40B4-BE49-F238E27FC236}">
                    <a16:creationId xmlns:a16="http://schemas.microsoft.com/office/drawing/2014/main" id="{8E24E9E8-608C-8940-B589-F4A14A632E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784"/>
                <a:ext cx="144" cy="144"/>
              </a:xfrm>
              <a:prstGeom prst="plus">
                <a:avLst>
                  <a:gd name="adj" fmla="val 25000"/>
                </a:avLst>
              </a:prstGeom>
              <a:solidFill>
                <a:srgbClr val="A50021"/>
              </a:solidFill>
              <a:ln w="9525">
                <a:solidFill>
                  <a:srgbClr val="A5002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utoShape 77">
                <a:extLst>
                  <a:ext uri="{FF2B5EF4-FFF2-40B4-BE49-F238E27FC236}">
                    <a16:creationId xmlns:a16="http://schemas.microsoft.com/office/drawing/2014/main" id="{8FAD5905-A2C9-B647-BADB-BB029250E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2256"/>
                <a:ext cx="144" cy="144"/>
              </a:xfrm>
              <a:prstGeom prst="plus">
                <a:avLst>
                  <a:gd name="adj" fmla="val 25000"/>
                </a:avLst>
              </a:prstGeom>
              <a:solidFill>
                <a:srgbClr val="A50021"/>
              </a:solidFill>
              <a:ln w="9525">
                <a:solidFill>
                  <a:srgbClr val="A5002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Rectangle 81">
                <a:extLst>
                  <a:ext uri="{FF2B5EF4-FFF2-40B4-BE49-F238E27FC236}">
                    <a16:creationId xmlns:a16="http://schemas.microsoft.com/office/drawing/2014/main" id="{A9372048-87DC-2242-AB71-0E99CDC33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3072"/>
                <a:ext cx="144" cy="144"/>
              </a:xfrm>
              <a:prstGeom prst="rect">
                <a:avLst/>
              </a:prstGeom>
              <a:solidFill>
                <a:srgbClr val="66FF33"/>
              </a:solidFill>
              <a:ln w="9525">
                <a:solidFill>
                  <a:srgbClr val="66FF33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Rectangle 82">
                <a:extLst>
                  <a:ext uri="{FF2B5EF4-FFF2-40B4-BE49-F238E27FC236}">
                    <a16:creationId xmlns:a16="http://schemas.microsoft.com/office/drawing/2014/main" id="{DCB7DA67-477C-284D-8553-E5DEB63D4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696"/>
                <a:ext cx="144" cy="144"/>
              </a:xfrm>
              <a:prstGeom prst="rect">
                <a:avLst/>
              </a:prstGeom>
              <a:solidFill>
                <a:srgbClr val="66FF33"/>
              </a:solidFill>
              <a:ln w="9525">
                <a:solidFill>
                  <a:srgbClr val="66FF33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596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C901-A1D5-A8B5-FFF0-681152CD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“Graphics in 5 Minutes” on Scene Graphs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0C3445-3825-EE2E-CBB4-F48623FCA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YouTube link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9E332-672D-8B8C-7A6A-B786D0197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1CA50F-1411-2B0C-AA5D-AC0D46E1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66637"/>
            <a:ext cx="7772400" cy="435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20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EC157-87C1-D24B-AE4E-CFF86AC3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Question for Today: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B4055-CA46-A741-BDAC-CA13A46E7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How to make a seemingly 3D picture on a 2D image plane?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D80446-7BBE-374C-8B9B-CA232F8A90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88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87AA-2218-3D48-A72D-D308E02D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artists do it…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1EC64-043D-AB45-9EC0-3243A8EA16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DCBB1F-9BEB-8C48-BD3A-044D580555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54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B87B4-DA84-0C48-9B1B-8CFD4FDAB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Drawing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A1291-5999-1444-8C6F-73E74B684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1214538" cy="4525963"/>
          </a:xfrm>
        </p:spPr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“Realism” in art increased drastically with the introduction of </a:t>
            </a:r>
            <a:r>
              <a:rPr lang="en-US" b="1" i="1" dirty="0"/>
              <a:t>perspective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Ratio and sizes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Foreshortening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52627-973A-3843-963B-0E7F5E9BC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09CF7-2C2D-9E4B-95B2-A66D7738A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694" y="3700462"/>
            <a:ext cx="4254500" cy="2882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9FAE23-F48E-C847-A82A-2C10BDFDF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00462"/>
            <a:ext cx="4650306" cy="28829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53132F-9A3D-CE4B-AF31-D1C1C3DE7CEC}"/>
              </a:ext>
            </a:extLst>
          </p:cNvPr>
          <p:cNvSpPr/>
          <p:nvPr/>
        </p:nvSpPr>
        <p:spPr>
          <a:xfrm>
            <a:off x="1445694" y="6583362"/>
            <a:ext cx="366799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Ubuntu" panose="020B0504030602030204" pitchFamily="34" charset="0"/>
              </a:rPr>
              <a:t>https://</a:t>
            </a:r>
            <a:r>
              <a:rPr lang="en-US" sz="800" dirty="0" err="1">
                <a:latin typeface="Ubuntu" panose="020B0504030602030204" pitchFamily="34" charset="0"/>
              </a:rPr>
              <a:t>www.invaluable.com</a:t>
            </a:r>
            <a:r>
              <a:rPr lang="en-US" sz="800" dirty="0">
                <a:latin typeface="Ubuntu" panose="020B0504030602030204" pitchFamily="34" charset="0"/>
              </a:rPr>
              <a:t>/blog/understanding-linear-perspective-in-art/</a:t>
            </a:r>
          </a:p>
        </p:txBody>
      </p:sp>
    </p:spTree>
    <p:extLst>
      <p:ext uri="{BB962C8B-B14F-4D97-AF65-F5344CB8AC3E}">
        <p14:creationId xmlns:p14="http://schemas.microsoft.com/office/powerpoint/2010/main" val="325050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D48F8-DB75-8841-B089-6E9189173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Rules of Linear Perspective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D1F20-EC41-FF4C-BC00-7E4D35622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In a 2D drawing, parallel lines in 3D space either 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Remain parallel in the drawing </a:t>
            </a:r>
            <a:r>
              <a:rPr lang="en-US" b="1" dirty="0"/>
              <a:t>or</a:t>
            </a:r>
            <a:r>
              <a:rPr lang="en-US" dirty="0"/>
              <a:t> 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Converge to a vanishing point 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Objects farther away are more foreshortened</a:t>
            </a:r>
          </a:p>
          <a:p>
            <a:pPr marL="228600" indent="0"/>
            <a:endParaRPr lang="en-US" dirty="0"/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04500-B4B8-A648-AC41-B7B80F12FD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B12503-5B2C-9641-907D-9F2DEF35F574}"/>
              </a:ext>
            </a:extLst>
          </p:cNvPr>
          <p:cNvGrpSpPr/>
          <p:nvPr/>
        </p:nvGrpSpPr>
        <p:grpSpPr>
          <a:xfrm>
            <a:off x="3708400" y="3865745"/>
            <a:ext cx="5029200" cy="2490606"/>
            <a:chOff x="3708400" y="3865745"/>
            <a:chExt cx="5029200" cy="2490606"/>
          </a:xfrm>
        </p:grpSpPr>
        <p:pic>
          <p:nvPicPr>
            <p:cNvPr id="5" name="Picture 8" descr="&#10;">
              <a:extLst>
                <a:ext uri="{FF2B5EF4-FFF2-40B4-BE49-F238E27FC236}">
                  <a16:creationId xmlns:a16="http://schemas.microsoft.com/office/drawing/2014/main" id="{39B80626-10B3-1E48-8E8E-8F8A04A6A5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61" t="13152" r="7899" b="2683"/>
            <a:stretch/>
          </p:blipFill>
          <p:spPr bwMode="auto">
            <a:xfrm>
              <a:off x="3708400" y="3918320"/>
              <a:ext cx="2438400" cy="2438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 Box 8">
              <a:extLst>
                <a:ext uri="{FF2B5EF4-FFF2-40B4-BE49-F238E27FC236}">
                  <a16:creationId xmlns:a16="http://schemas.microsoft.com/office/drawing/2014/main" id="{4B23D5D6-9088-F14D-BAB4-D4DE227B3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95733" y="3865745"/>
              <a:ext cx="284186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/>
              <a:r>
                <a:rPr lang="en-US" sz="1600" dirty="0"/>
                <a:t>edges same size, </a:t>
              </a:r>
            </a:p>
            <a:p>
              <a:pPr eaLnBrk="1" hangingPunct="1"/>
              <a:r>
                <a:rPr lang="en-US" sz="1600" dirty="0"/>
                <a:t>with farther ones smaller</a:t>
              </a:r>
            </a:p>
          </p:txBody>
        </p:sp>
        <p:sp>
          <p:nvSpPr>
            <p:cNvPr id="7" name="Text Box 9">
              <a:extLst>
                <a:ext uri="{FF2B5EF4-FFF2-40B4-BE49-F238E27FC236}">
                  <a16:creationId xmlns:a16="http://schemas.microsoft.com/office/drawing/2014/main" id="{F38B0189-795D-234B-92E5-56FFBA2E19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8032" y="5060120"/>
              <a:ext cx="1678968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600" dirty="0"/>
                <a:t>parallel edges converging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086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E1A9-3BDA-D746-ABF6-ABF0BA70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Perspectives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D41E3C-16C5-D14A-984A-25F7972E14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Number of vanishing points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In computer graphics, we don’t explicitly program these. They’ll arise as consequences of our scene &amp; camera choices!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221E5-1874-494A-A01C-8010EA2289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BC505B-C936-8841-99D7-E199D259E0D4}"/>
              </a:ext>
            </a:extLst>
          </p:cNvPr>
          <p:cNvGrpSpPr/>
          <p:nvPr/>
        </p:nvGrpSpPr>
        <p:grpSpPr>
          <a:xfrm>
            <a:off x="3606801" y="3749705"/>
            <a:ext cx="5263505" cy="3004652"/>
            <a:chOff x="3606801" y="3749705"/>
            <a:chExt cx="5263505" cy="30046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CB26D41-D855-F743-B7D8-9EDBAFF10F1A}"/>
                </a:ext>
              </a:extLst>
            </p:cNvPr>
            <p:cNvSpPr/>
            <p:nvPr/>
          </p:nvSpPr>
          <p:spPr>
            <a:xfrm>
              <a:off x="3606801" y="6538913"/>
              <a:ext cx="370165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Ubuntu" panose="020B0504030602030204" pitchFamily="34" charset="0"/>
                </a:rPr>
                <a:t>https://</a:t>
              </a:r>
              <a:r>
                <a:rPr lang="en-US" sz="800" dirty="0" err="1">
                  <a:latin typeface="Ubuntu" panose="020B0504030602030204" pitchFamily="34" charset="0"/>
                </a:rPr>
                <a:t>people.eecs.berkeley.edu</a:t>
              </a:r>
              <a:r>
                <a:rPr lang="en-US" sz="800" dirty="0">
                  <a:latin typeface="Ubuntu" panose="020B0504030602030204" pitchFamily="34" charset="0"/>
                </a:rPr>
                <a:t>/~sequin/CS184/IMGS/Persp123PtProj.jpg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D5E5DA-0C08-BE44-A372-AE6E8C5E4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6801" y="3749705"/>
              <a:ext cx="5263505" cy="2789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21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3E7F73-920E-034A-8445-FA6303B4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Machines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6DE791-DF36-7844-88C7-933D7E5A7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6491189" cy="4525963"/>
          </a:xfrm>
        </p:spPr>
        <p:txBody>
          <a:bodyPr>
            <a:normAutofit fontScale="92500"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A tool that artists used to create a 'correct' perspective drawing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Run a string from a point on the object we want to draw to a point (on a wall) which is where the “viewer” would be.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Make a mark on paper where this string crosses the wooden frame.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Frame acts as a ‘window’ onto the scene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45765-DEF7-4741-B219-7B2B8D8956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DC73E3-0C83-074B-9A53-B316B2A4DC92}"/>
              </a:ext>
            </a:extLst>
          </p:cNvPr>
          <p:cNvGrpSpPr/>
          <p:nvPr/>
        </p:nvGrpSpPr>
        <p:grpSpPr>
          <a:xfrm>
            <a:off x="7469688" y="2036852"/>
            <a:ext cx="4479538" cy="3523292"/>
            <a:chOff x="7469688" y="2036852"/>
            <a:chExt cx="4479538" cy="35232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38E2C4-34B7-2740-9C20-E1D85C61B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9688" y="2036852"/>
              <a:ext cx="4479538" cy="31623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17C293-7DB9-944D-B252-3DC7F8761A17}"/>
                </a:ext>
              </a:extLst>
            </p:cNvPr>
            <p:cNvSpPr txBox="1"/>
            <p:nvPr/>
          </p:nvSpPr>
          <p:spPr>
            <a:xfrm>
              <a:off x="8210681" y="5298534"/>
              <a:ext cx="28472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Ubuntu" panose="020B0504030602030204" pitchFamily="34" charset="0"/>
                </a:rPr>
                <a:t>Albrecht </a:t>
              </a:r>
              <a:r>
                <a:rPr lang="en-US" sz="1100" dirty="0" err="1">
                  <a:latin typeface="Ubuntu" panose="020B0504030602030204" pitchFamily="34" charset="0"/>
                </a:rPr>
                <a:t>Dürer</a:t>
              </a:r>
              <a:r>
                <a:rPr lang="en-US" sz="1100" dirty="0">
                  <a:latin typeface="Ubuntu" panose="020B0504030602030204" pitchFamily="34" charset="0"/>
                </a:rPr>
                <a:t>, </a:t>
              </a:r>
              <a:r>
                <a:rPr lang="en-US" sz="1100" i="1" dirty="0">
                  <a:latin typeface="Ubuntu" panose="020B0504030602030204" pitchFamily="34" charset="0"/>
                </a:rPr>
                <a:t>Man drawing a lute </a:t>
              </a:r>
              <a:r>
                <a:rPr lang="en-US" sz="1100" dirty="0">
                  <a:latin typeface="Ubuntu" panose="020B0504030602030204" pitchFamily="34" charset="0"/>
                </a:rPr>
                <a:t>(1525)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0920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0EE32A-50D0-25BA-7FCC-1025FCD91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Finishing up from last time...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17F5E2-A2E8-27E2-0D13-DC5E0626E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A71BD-B557-ADA8-784D-06FC0120C8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48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3E7F73-920E-034A-8445-FA6303B42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Machines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6DE791-DF36-7844-88C7-933D7E5A7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6491189" cy="4525963"/>
          </a:xfrm>
        </p:spPr>
        <p:txBody>
          <a:bodyPr>
            <a:normAutofit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An early</a:t>
            </a:r>
            <a:r>
              <a:rPr lang="en-US"/>
              <a:t>, analog </a:t>
            </a:r>
            <a:r>
              <a:rPr lang="en-US" dirty="0"/>
              <a:t>version of what computer graphics renderers do today!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D45765-DEF7-4741-B219-7B2B8D8956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19DFFBC-40FF-914E-863D-F5E7E677586D}"/>
              </a:ext>
            </a:extLst>
          </p:cNvPr>
          <p:cNvGrpSpPr/>
          <p:nvPr/>
        </p:nvGrpSpPr>
        <p:grpSpPr>
          <a:xfrm>
            <a:off x="7469688" y="2036852"/>
            <a:ext cx="4479538" cy="3523292"/>
            <a:chOff x="3856231" y="2963864"/>
            <a:chExt cx="4479538" cy="35232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BB9FAA-3F35-D542-87A9-1FA144A21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56231" y="2963864"/>
              <a:ext cx="4479538" cy="3162300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D8153F-E6F5-FD43-823A-570E7EF2D1CB}"/>
                </a:ext>
              </a:extLst>
            </p:cNvPr>
            <p:cNvSpPr/>
            <p:nvPr/>
          </p:nvSpPr>
          <p:spPr>
            <a:xfrm>
              <a:off x="7930454" y="3882525"/>
              <a:ext cx="61332" cy="613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B136B93-901C-B847-A234-19FC8863378C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H="1">
              <a:off x="5283900" y="3934875"/>
              <a:ext cx="2655536" cy="484767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0179341E-E654-D946-AAA5-4ED00699C6FC}"/>
                </a:ext>
              </a:extLst>
            </p:cNvPr>
            <p:cNvSpPr/>
            <p:nvPr/>
          </p:nvSpPr>
          <p:spPr>
            <a:xfrm>
              <a:off x="6770727" y="3820496"/>
              <a:ext cx="172844" cy="982004"/>
            </a:xfrm>
            <a:custGeom>
              <a:avLst/>
              <a:gdLst>
                <a:gd name="connsiteX0" fmla="*/ 11151 w 172844"/>
                <a:gd name="connsiteY0" fmla="*/ 0 h 959004"/>
                <a:gd name="connsiteX1" fmla="*/ 172844 w 172844"/>
                <a:gd name="connsiteY1" fmla="*/ 5575 h 959004"/>
                <a:gd name="connsiteX2" fmla="*/ 156117 w 172844"/>
                <a:gd name="connsiteY2" fmla="*/ 959004 h 959004"/>
                <a:gd name="connsiteX3" fmla="*/ 0 w 172844"/>
                <a:gd name="connsiteY3" fmla="*/ 797312 h 959004"/>
                <a:gd name="connsiteX4" fmla="*/ 11151 w 172844"/>
                <a:gd name="connsiteY4" fmla="*/ 0 h 959004"/>
                <a:gd name="connsiteX0" fmla="*/ 11151 w 172844"/>
                <a:gd name="connsiteY0" fmla="*/ 23000 h 982004"/>
                <a:gd name="connsiteX1" fmla="*/ 172844 w 172844"/>
                <a:gd name="connsiteY1" fmla="*/ 0 h 982004"/>
                <a:gd name="connsiteX2" fmla="*/ 156117 w 172844"/>
                <a:gd name="connsiteY2" fmla="*/ 982004 h 982004"/>
                <a:gd name="connsiteX3" fmla="*/ 0 w 172844"/>
                <a:gd name="connsiteY3" fmla="*/ 820312 h 982004"/>
                <a:gd name="connsiteX4" fmla="*/ 11151 w 172844"/>
                <a:gd name="connsiteY4" fmla="*/ 23000 h 98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44" h="982004">
                  <a:moveTo>
                    <a:pt x="11151" y="23000"/>
                  </a:moveTo>
                  <a:lnTo>
                    <a:pt x="172844" y="0"/>
                  </a:lnTo>
                  <a:lnTo>
                    <a:pt x="156117" y="982004"/>
                  </a:lnTo>
                  <a:lnTo>
                    <a:pt x="0" y="820312"/>
                  </a:lnTo>
                  <a:lnTo>
                    <a:pt x="11151" y="230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F1312C2-3BB5-CD46-A427-43C35C9CBA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3191" y="4127852"/>
              <a:ext cx="1566745" cy="28435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D90FFA4-4FF5-4F49-AF1F-84D857402229}"/>
                </a:ext>
              </a:extLst>
            </p:cNvPr>
            <p:cNvGrpSpPr/>
            <p:nvPr/>
          </p:nvGrpSpPr>
          <p:grpSpPr>
            <a:xfrm>
              <a:off x="4811984" y="4410659"/>
              <a:ext cx="478186" cy="469899"/>
              <a:chOff x="5843239" y="1752600"/>
              <a:chExt cx="478186" cy="469899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48E19EC-E713-DD49-B5D3-8A28A6AD8F22}"/>
                  </a:ext>
                </a:extLst>
              </p:cNvPr>
              <p:cNvSpPr/>
              <p:nvPr/>
            </p:nvSpPr>
            <p:spPr>
              <a:xfrm>
                <a:off x="5843239" y="1845527"/>
                <a:ext cx="373566" cy="373566"/>
              </a:xfrm>
              <a:prstGeom prst="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7FEB092-FB74-F843-BB56-24FD8E43C066}"/>
                  </a:ext>
                </a:extLst>
              </p:cNvPr>
              <p:cNvSpPr/>
              <p:nvPr/>
            </p:nvSpPr>
            <p:spPr>
              <a:xfrm>
                <a:off x="5848350" y="1752600"/>
                <a:ext cx="460375" cy="95250"/>
              </a:xfrm>
              <a:custGeom>
                <a:avLst/>
                <a:gdLst>
                  <a:gd name="connsiteX0" fmla="*/ 0 w 479425"/>
                  <a:gd name="connsiteY0" fmla="*/ 85725 h 95250"/>
                  <a:gd name="connsiteX1" fmla="*/ 396875 w 479425"/>
                  <a:gd name="connsiteY1" fmla="*/ 95250 h 95250"/>
                  <a:gd name="connsiteX2" fmla="*/ 479425 w 479425"/>
                  <a:gd name="connsiteY2" fmla="*/ 9525 h 95250"/>
                  <a:gd name="connsiteX3" fmla="*/ 107950 w 479425"/>
                  <a:gd name="connsiteY3" fmla="*/ 0 h 95250"/>
                  <a:gd name="connsiteX4" fmla="*/ 0 w 479425"/>
                  <a:gd name="connsiteY4" fmla="*/ 8572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25" h="95250">
                    <a:moveTo>
                      <a:pt x="0" y="85725"/>
                    </a:moveTo>
                    <a:lnTo>
                      <a:pt x="396875" y="95250"/>
                    </a:lnTo>
                    <a:lnTo>
                      <a:pt x="479425" y="9525"/>
                    </a:lnTo>
                    <a:lnTo>
                      <a:pt x="107950" y="0"/>
                    </a:lnTo>
                    <a:lnTo>
                      <a:pt x="0" y="85725"/>
                    </a:lnTo>
                    <a:close/>
                  </a:path>
                </a:pathLst>
              </a:custGeom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F035616-FC0A-D04D-B8C8-D2D53A4BF471}"/>
                  </a:ext>
                </a:extLst>
              </p:cNvPr>
              <p:cNvSpPr/>
              <p:nvPr/>
            </p:nvSpPr>
            <p:spPr>
              <a:xfrm>
                <a:off x="6216650" y="1762124"/>
                <a:ext cx="104775" cy="460375"/>
              </a:xfrm>
              <a:custGeom>
                <a:avLst/>
                <a:gdLst>
                  <a:gd name="connsiteX0" fmla="*/ 9525 w 104775"/>
                  <a:gd name="connsiteY0" fmla="*/ 438150 h 438150"/>
                  <a:gd name="connsiteX1" fmla="*/ 104775 w 104775"/>
                  <a:gd name="connsiteY1" fmla="*/ 355600 h 438150"/>
                  <a:gd name="connsiteX2" fmla="*/ 101600 w 104775"/>
                  <a:gd name="connsiteY2" fmla="*/ 0 h 438150"/>
                  <a:gd name="connsiteX3" fmla="*/ 0 w 104775"/>
                  <a:gd name="connsiteY3" fmla="*/ 85725 h 438150"/>
                  <a:gd name="connsiteX4" fmla="*/ 9525 w 104775"/>
                  <a:gd name="connsiteY4" fmla="*/ 438150 h 438150"/>
                  <a:gd name="connsiteX0" fmla="*/ 3175 w 104775"/>
                  <a:gd name="connsiteY0" fmla="*/ 435107 h 435107"/>
                  <a:gd name="connsiteX1" fmla="*/ 104775 w 104775"/>
                  <a:gd name="connsiteY1" fmla="*/ 355600 h 435107"/>
                  <a:gd name="connsiteX2" fmla="*/ 101600 w 104775"/>
                  <a:gd name="connsiteY2" fmla="*/ 0 h 435107"/>
                  <a:gd name="connsiteX3" fmla="*/ 0 w 104775"/>
                  <a:gd name="connsiteY3" fmla="*/ 85725 h 435107"/>
                  <a:gd name="connsiteX4" fmla="*/ 3175 w 104775"/>
                  <a:gd name="connsiteY4" fmla="*/ 435107 h 435107"/>
                  <a:gd name="connsiteX0" fmla="*/ 3175 w 104775"/>
                  <a:gd name="connsiteY0" fmla="*/ 444235 h 444235"/>
                  <a:gd name="connsiteX1" fmla="*/ 104775 w 104775"/>
                  <a:gd name="connsiteY1" fmla="*/ 364728 h 444235"/>
                  <a:gd name="connsiteX2" fmla="*/ 82550 w 104775"/>
                  <a:gd name="connsiteY2" fmla="*/ 0 h 444235"/>
                  <a:gd name="connsiteX3" fmla="*/ 0 w 104775"/>
                  <a:gd name="connsiteY3" fmla="*/ 94853 h 444235"/>
                  <a:gd name="connsiteX4" fmla="*/ 3175 w 104775"/>
                  <a:gd name="connsiteY4" fmla="*/ 444235 h 444235"/>
                  <a:gd name="connsiteX0" fmla="*/ 3175 w 104775"/>
                  <a:gd name="connsiteY0" fmla="*/ 441192 h 441192"/>
                  <a:gd name="connsiteX1" fmla="*/ 104775 w 104775"/>
                  <a:gd name="connsiteY1" fmla="*/ 361685 h 441192"/>
                  <a:gd name="connsiteX2" fmla="*/ 95250 w 104775"/>
                  <a:gd name="connsiteY2" fmla="*/ 0 h 441192"/>
                  <a:gd name="connsiteX3" fmla="*/ 0 w 104775"/>
                  <a:gd name="connsiteY3" fmla="*/ 91810 h 441192"/>
                  <a:gd name="connsiteX4" fmla="*/ 3175 w 104775"/>
                  <a:gd name="connsiteY4" fmla="*/ 441192 h 441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441192">
                    <a:moveTo>
                      <a:pt x="3175" y="441192"/>
                    </a:moveTo>
                    <a:lnTo>
                      <a:pt x="104775" y="361685"/>
                    </a:lnTo>
                    <a:cubicBezTo>
                      <a:pt x="103717" y="243152"/>
                      <a:pt x="96308" y="118533"/>
                      <a:pt x="95250" y="0"/>
                    </a:cubicBezTo>
                    <a:lnTo>
                      <a:pt x="0" y="91810"/>
                    </a:lnTo>
                    <a:cubicBezTo>
                      <a:pt x="1058" y="208271"/>
                      <a:pt x="2117" y="324731"/>
                      <a:pt x="3175" y="441192"/>
                    </a:cubicBezTo>
                    <a:close/>
                  </a:path>
                </a:pathLst>
              </a:custGeom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D75D77-739B-0645-85BD-A58D054E3740}"/>
                </a:ext>
              </a:extLst>
            </p:cNvPr>
            <p:cNvSpPr txBox="1"/>
            <p:nvPr/>
          </p:nvSpPr>
          <p:spPr>
            <a:xfrm>
              <a:off x="4597224" y="6225546"/>
              <a:ext cx="28472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Ubuntu" panose="020B0504030602030204" pitchFamily="34" charset="0"/>
                </a:rPr>
                <a:t>Albrecht </a:t>
              </a:r>
              <a:r>
                <a:rPr lang="en-US" sz="1100" dirty="0" err="1">
                  <a:latin typeface="Ubuntu" panose="020B0504030602030204" pitchFamily="34" charset="0"/>
                </a:rPr>
                <a:t>Dürer</a:t>
              </a:r>
              <a:r>
                <a:rPr lang="en-US" sz="1100" dirty="0">
                  <a:latin typeface="Ubuntu" panose="020B0504030602030204" pitchFamily="34" charset="0"/>
                </a:rPr>
                <a:t>, </a:t>
              </a:r>
              <a:r>
                <a:rPr lang="en-US" sz="1100" i="1" dirty="0">
                  <a:latin typeface="Ubuntu" panose="020B0504030602030204" pitchFamily="34" charset="0"/>
                </a:rPr>
                <a:t>Man drawing a lute </a:t>
              </a:r>
              <a:r>
                <a:rPr lang="en-US" sz="1100" dirty="0">
                  <a:latin typeface="Ubuntu" panose="020B0504030602030204" pitchFamily="34" charset="0"/>
                </a:rPr>
                <a:t>(1525)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9568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6BB6-1695-2E44-B833-DA806495D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Rendering as perspective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00431-0FB6-5940-82F7-A719D6FFF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5991225" cy="4525963"/>
          </a:xfrm>
        </p:spPr>
        <p:txBody>
          <a:bodyPr>
            <a:normAutofit fontScale="85000" lnSpcReduction="20000"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Two possible approaches to making a picture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dirty="0"/>
              <a:t>For every point on the paper, what object does the string cross?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dirty="0"/>
              <a:t>For every object in the scene, what points on the paper does it cover?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These two approaches correspond to two major classes of rendering algorithm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dirty="0"/>
              <a:t>Raytracing</a:t>
            </a:r>
          </a:p>
          <a:p>
            <a:pPr marL="1200150" lvl="1" indent="-514350">
              <a:buFont typeface="+mj-lt"/>
              <a:buAutoNum type="arabicPeriod"/>
            </a:pPr>
            <a:r>
              <a:rPr lang="en-US" dirty="0"/>
              <a:t>Rasterization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More on this soon…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900E3-A17D-9C4C-A5D8-D8B76F862E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713A7A32-0546-7F4B-A7BC-BA66635E4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3" t="13155" r="29333" b="10671"/>
          <a:stretch/>
        </p:blipFill>
        <p:spPr>
          <a:xfrm>
            <a:off x="7520904" y="5188992"/>
            <a:ext cx="2348179" cy="160981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2B10EF-6303-9649-8CBF-5461ACB097AE}"/>
              </a:ext>
            </a:extLst>
          </p:cNvPr>
          <p:cNvSpPr/>
          <p:nvPr/>
        </p:nvSpPr>
        <p:spPr>
          <a:xfrm>
            <a:off x="164240" y="6583362"/>
            <a:ext cx="25266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Ubuntu" panose="020B0504030602030204" pitchFamily="34" charset="0"/>
              </a:rPr>
              <a:t>https://</a:t>
            </a:r>
            <a:r>
              <a:rPr lang="en-US" sz="800" dirty="0" err="1">
                <a:latin typeface="Ubuntu" panose="020B0504030602030204" pitchFamily="34" charset="0"/>
              </a:rPr>
              <a:t>www.youtube.com</a:t>
            </a:r>
            <a:r>
              <a:rPr lang="en-US" sz="800" dirty="0">
                <a:latin typeface="Ubuntu" panose="020B0504030602030204" pitchFamily="34" charset="0"/>
              </a:rPr>
              <a:t>/</a:t>
            </a:r>
            <a:r>
              <a:rPr lang="en-US" sz="800" dirty="0" err="1">
                <a:latin typeface="Ubuntu" panose="020B0504030602030204" pitchFamily="34" charset="0"/>
              </a:rPr>
              <a:t>watch?v</a:t>
            </a:r>
            <a:r>
              <a:rPr lang="en-US" sz="800" dirty="0">
                <a:latin typeface="Ubuntu" panose="020B0504030602030204" pitchFamily="34" charset="0"/>
              </a:rPr>
              <a:t>=ynCxnR1i0QY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AFB0CBBE-166F-604A-A32B-A32D2D5FF0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71" r="29000" b="12711"/>
          <a:stretch/>
        </p:blipFill>
        <p:spPr>
          <a:xfrm>
            <a:off x="5000302" y="5186575"/>
            <a:ext cx="2348180" cy="158373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F2E33A0-FE16-A540-AD91-379280451DA5}"/>
              </a:ext>
            </a:extLst>
          </p:cNvPr>
          <p:cNvGrpSpPr/>
          <p:nvPr/>
        </p:nvGrpSpPr>
        <p:grpSpPr>
          <a:xfrm>
            <a:off x="7269663" y="1524453"/>
            <a:ext cx="4479538" cy="3523292"/>
            <a:chOff x="3856231" y="2963864"/>
            <a:chExt cx="4479538" cy="352329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3FBA747-2C3C-2144-9162-7ACAD4293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56231" y="2963864"/>
              <a:ext cx="4479538" cy="3162300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A6FCFDC-95BA-5447-A791-42B2B74711A4}"/>
                </a:ext>
              </a:extLst>
            </p:cNvPr>
            <p:cNvSpPr/>
            <p:nvPr/>
          </p:nvSpPr>
          <p:spPr>
            <a:xfrm>
              <a:off x="7930454" y="3882525"/>
              <a:ext cx="61332" cy="6133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FE0EB2C-FEFF-244B-9135-5880BCDD7BF3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>
              <a:off x="5283900" y="3934875"/>
              <a:ext cx="2655536" cy="484767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2FF0562-7DB4-8D4F-9DB2-0152AE2814CF}"/>
                </a:ext>
              </a:extLst>
            </p:cNvPr>
            <p:cNvSpPr/>
            <p:nvPr/>
          </p:nvSpPr>
          <p:spPr>
            <a:xfrm>
              <a:off x="6770727" y="3820496"/>
              <a:ext cx="172844" cy="982004"/>
            </a:xfrm>
            <a:custGeom>
              <a:avLst/>
              <a:gdLst>
                <a:gd name="connsiteX0" fmla="*/ 11151 w 172844"/>
                <a:gd name="connsiteY0" fmla="*/ 0 h 959004"/>
                <a:gd name="connsiteX1" fmla="*/ 172844 w 172844"/>
                <a:gd name="connsiteY1" fmla="*/ 5575 h 959004"/>
                <a:gd name="connsiteX2" fmla="*/ 156117 w 172844"/>
                <a:gd name="connsiteY2" fmla="*/ 959004 h 959004"/>
                <a:gd name="connsiteX3" fmla="*/ 0 w 172844"/>
                <a:gd name="connsiteY3" fmla="*/ 797312 h 959004"/>
                <a:gd name="connsiteX4" fmla="*/ 11151 w 172844"/>
                <a:gd name="connsiteY4" fmla="*/ 0 h 959004"/>
                <a:gd name="connsiteX0" fmla="*/ 11151 w 172844"/>
                <a:gd name="connsiteY0" fmla="*/ 23000 h 982004"/>
                <a:gd name="connsiteX1" fmla="*/ 172844 w 172844"/>
                <a:gd name="connsiteY1" fmla="*/ 0 h 982004"/>
                <a:gd name="connsiteX2" fmla="*/ 156117 w 172844"/>
                <a:gd name="connsiteY2" fmla="*/ 982004 h 982004"/>
                <a:gd name="connsiteX3" fmla="*/ 0 w 172844"/>
                <a:gd name="connsiteY3" fmla="*/ 820312 h 982004"/>
                <a:gd name="connsiteX4" fmla="*/ 11151 w 172844"/>
                <a:gd name="connsiteY4" fmla="*/ 23000 h 98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844" h="982004">
                  <a:moveTo>
                    <a:pt x="11151" y="23000"/>
                  </a:moveTo>
                  <a:lnTo>
                    <a:pt x="172844" y="0"/>
                  </a:lnTo>
                  <a:lnTo>
                    <a:pt x="156117" y="982004"/>
                  </a:lnTo>
                  <a:lnTo>
                    <a:pt x="0" y="820312"/>
                  </a:lnTo>
                  <a:lnTo>
                    <a:pt x="11151" y="230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C963A7-91E2-174C-8276-005DE97DA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93191" y="4127852"/>
              <a:ext cx="1566745" cy="284356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F0D944A-699D-3B48-B78C-A1F9993B993A}"/>
                </a:ext>
              </a:extLst>
            </p:cNvPr>
            <p:cNvGrpSpPr/>
            <p:nvPr/>
          </p:nvGrpSpPr>
          <p:grpSpPr>
            <a:xfrm>
              <a:off x="4811984" y="4410659"/>
              <a:ext cx="478186" cy="469899"/>
              <a:chOff x="5843239" y="1752600"/>
              <a:chExt cx="478186" cy="46989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F84D93-30E7-5D46-9D1E-B113FD705200}"/>
                  </a:ext>
                </a:extLst>
              </p:cNvPr>
              <p:cNvSpPr/>
              <p:nvPr/>
            </p:nvSpPr>
            <p:spPr>
              <a:xfrm>
                <a:off x="5843239" y="1845527"/>
                <a:ext cx="373566" cy="373566"/>
              </a:xfrm>
              <a:prstGeom prst="rect">
                <a:avLst/>
              </a:prstGeom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CEDB8C4-5FD7-494B-9806-3B3E1B193EBE}"/>
                  </a:ext>
                </a:extLst>
              </p:cNvPr>
              <p:cNvSpPr/>
              <p:nvPr/>
            </p:nvSpPr>
            <p:spPr>
              <a:xfrm>
                <a:off x="5848350" y="1752600"/>
                <a:ext cx="460375" cy="95250"/>
              </a:xfrm>
              <a:custGeom>
                <a:avLst/>
                <a:gdLst>
                  <a:gd name="connsiteX0" fmla="*/ 0 w 479425"/>
                  <a:gd name="connsiteY0" fmla="*/ 85725 h 95250"/>
                  <a:gd name="connsiteX1" fmla="*/ 396875 w 479425"/>
                  <a:gd name="connsiteY1" fmla="*/ 95250 h 95250"/>
                  <a:gd name="connsiteX2" fmla="*/ 479425 w 479425"/>
                  <a:gd name="connsiteY2" fmla="*/ 9525 h 95250"/>
                  <a:gd name="connsiteX3" fmla="*/ 107950 w 479425"/>
                  <a:gd name="connsiteY3" fmla="*/ 0 h 95250"/>
                  <a:gd name="connsiteX4" fmla="*/ 0 w 479425"/>
                  <a:gd name="connsiteY4" fmla="*/ 8572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9425" h="95250">
                    <a:moveTo>
                      <a:pt x="0" y="85725"/>
                    </a:moveTo>
                    <a:lnTo>
                      <a:pt x="396875" y="95250"/>
                    </a:lnTo>
                    <a:lnTo>
                      <a:pt x="479425" y="9525"/>
                    </a:lnTo>
                    <a:lnTo>
                      <a:pt x="107950" y="0"/>
                    </a:lnTo>
                    <a:lnTo>
                      <a:pt x="0" y="85725"/>
                    </a:lnTo>
                    <a:close/>
                  </a:path>
                </a:pathLst>
              </a:custGeom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42C8E9A-B7D3-064C-AA12-9DF5535FFB4C}"/>
                  </a:ext>
                </a:extLst>
              </p:cNvPr>
              <p:cNvSpPr/>
              <p:nvPr/>
            </p:nvSpPr>
            <p:spPr>
              <a:xfrm>
                <a:off x="6216650" y="1762124"/>
                <a:ext cx="104775" cy="460375"/>
              </a:xfrm>
              <a:custGeom>
                <a:avLst/>
                <a:gdLst>
                  <a:gd name="connsiteX0" fmla="*/ 9525 w 104775"/>
                  <a:gd name="connsiteY0" fmla="*/ 438150 h 438150"/>
                  <a:gd name="connsiteX1" fmla="*/ 104775 w 104775"/>
                  <a:gd name="connsiteY1" fmla="*/ 355600 h 438150"/>
                  <a:gd name="connsiteX2" fmla="*/ 101600 w 104775"/>
                  <a:gd name="connsiteY2" fmla="*/ 0 h 438150"/>
                  <a:gd name="connsiteX3" fmla="*/ 0 w 104775"/>
                  <a:gd name="connsiteY3" fmla="*/ 85725 h 438150"/>
                  <a:gd name="connsiteX4" fmla="*/ 9525 w 104775"/>
                  <a:gd name="connsiteY4" fmla="*/ 438150 h 438150"/>
                  <a:gd name="connsiteX0" fmla="*/ 3175 w 104775"/>
                  <a:gd name="connsiteY0" fmla="*/ 435107 h 435107"/>
                  <a:gd name="connsiteX1" fmla="*/ 104775 w 104775"/>
                  <a:gd name="connsiteY1" fmla="*/ 355600 h 435107"/>
                  <a:gd name="connsiteX2" fmla="*/ 101600 w 104775"/>
                  <a:gd name="connsiteY2" fmla="*/ 0 h 435107"/>
                  <a:gd name="connsiteX3" fmla="*/ 0 w 104775"/>
                  <a:gd name="connsiteY3" fmla="*/ 85725 h 435107"/>
                  <a:gd name="connsiteX4" fmla="*/ 3175 w 104775"/>
                  <a:gd name="connsiteY4" fmla="*/ 435107 h 435107"/>
                  <a:gd name="connsiteX0" fmla="*/ 3175 w 104775"/>
                  <a:gd name="connsiteY0" fmla="*/ 444235 h 444235"/>
                  <a:gd name="connsiteX1" fmla="*/ 104775 w 104775"/>
                  <a:gd name="connsiteY1" fmla="*/ 364728 h 444235"/>
                  <a:gd name="connsiteX2" fmla="*/ 82550 w 104775"/>
                  <a:gd name="connsiteY2" fmla="*/ 0 h 444235"/>
                  <a:gd name="connsiteX3" fmla="*/ 0 w 104775"/>
                  <a:gd name="connsiteY3" fmla="*/ 94853 h 444235"/>
                  <a:gd name="connsiteX4" fmla="*/ 3175 w 104775"/>
                  <a:gd name="connsiteY4" fmla="*/ 444235 h 444235"/>
                  <a:gd name="connsiteX0" fmla="*/ 3175 w 104775"/>
                  <a:gd name="connsiteY0" fmla="*/ 441192 h 441192"/>
                  <a:gd name="connsiteX1" fmla="*/ 104775 w 104775"/>
                  <a:gd name="connsiteY1" fmla="*/ 361685 h 441192"/>
                  <a:gd name="connsiteX2" fmla="*/ 95250 w 104775"/>
                  <a:gd name="connsiteY2" fmla="*/ 0 h 441192"/>
                  <a:gd name="connsiteX3" fmla="*/ 0 w 104775"/>
                  <a:gd name="connsiteY3" fmla="*/ 91810 h 441192"/>
                  <a:gd name="connsiteX4" fmla="*/ 3175 w 104775"/>
                  <a:gd name="connsiteY4" fmla="*/ 441192 h 441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441192">
                    <a:moveTo>
                      <a:pt x="3175" y="441192"/>
                    </a:moveTo>
                    <a:lnTo>
                      <a:pt x="104775" y="361685"/>
                    </a:lnTo>
                    <a:cubicBezTo>
                      <a:pt x="103717" y="243152"/>
                      <a:pt x="96308" y="118533"/>
                      <a:pt x="95250" y="0"/>
                    </a:cubicBezTo>
                    <a:lnTo>
                      <a:pt x="0" y="91810"/>
                    </a:lnTo>
                    <a:cubicBezTo>
                      <a:pt x="1058" y="208271"/>
                      <a:pt x="2117" y="324731"/>
                      <a:pt x="3175" y="441192"/>
                    </a:cubicBezTo>
                    <a:close/>
                  </a:path>
                </a:pathLst>
              </a:custGeom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3023B0-E2A0-6B4E-B9B7-A2FC643F57BB}"/>
                </a:ext>
              </a:extLst>
            </p:cNvPr>
            <p:cNvSpPr txBox="1"/>
            <p:nvPr/>
          </p:nvSpPr>
          <p:spPr>
            <a:xfrm>
              <a:off x="4597224" y="6225546"/>
              <a:ext cx="284725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Ubuntu" panose="020B0504030602030204" pitchFamily="34" charset="0"/>
                </a:rPr>
                <a:t>Albrecht </a:t>
              </a:r>
              <a:r>
                <a:rPr lang="en-US" sz="1100" dirty="0" err="1">
                  <a:latin typeface="Ubuntu" panose="020B0504030602030204" pitchFamily="34" charset="0"/>
                </a:rPr>
                <a:t>Dürer</a:t>
              </a:r>
              <a:r>
                <a:rPr lang="en-US" sz="1100" dirty="0">
                  <a:latin typeface="Ubuntu" panose="020B0504030602030204" pitchFamily="34" charset="0"/>
                </a:rPr>
                <a:t>, </a:t>
              </a:r>
              <a:r>
                <a:rPr lang="en-US" sz="1100" i="1" dirty="0">
                  <a:latin typeface="Ubuntu" panose="020B0504030602030204" pitchFamily="34" charset="0"/>
                </a:rPr>
                <a:t>Man drawing a lute </a:t>
              </a:r>
              <a:r>
                <a:rPr lang="en-US" sz="1100" dirty="0">
                  <a:latin typeface="Ubuntu" panose="020B0504030602030204" pitchFamily="34" charset="0"/>
                </a:rPr>
                <a:t>(1525)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205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C9E9-4CC8-7C49-BFFF-43974B9C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vs Parallel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38B66-2AE3-524A-A790-2C9222D6C9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0"/>
            <a:r>
              <a:rPr lang="en-US" dirty="0"/>
              <a:t>Perspective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AC71F1-B0B3-584F-81C9-47434D4F93C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Determined by center of projection (in our diagrams, the “eye”)  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Simulates what our eyes or a camera sees  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Projectors are not parallel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D3A354-90EF-654B-8229-C5F0DBFFD02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Parallel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891FD0-C6F5-D449-8ADD-F4E47F6E2375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Determined by direction of projection 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Used in engineering and architecture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Projectors are parallel – do not converge to “eye”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52132-0706-5047-82D6-E39BAB7ADF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1051" descr="014a">
            <a:extLst>
              <a:ext uri="{FF2B5EF4-FFF2-40B4-BE49-F238E27FC236}">
                <a16:creationId xmlns:a16="http://schemas.microsoft.com/office/drawing/2014/main" id="{8E4D44C5-CBE3-7742-A759-0B6E68AAE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86" y="4683126"/>
            <a:ext cx="2550337" cy="207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52" descr="014b">
            <a:extLst>
              <a:ext uri="{FF2B5EF4-FFF2-40B4-BE49-F238E27FC236}">
                <a16:creationId xmlns:a16="http://schemas.microsoft.com/office/drawing/2014/main" id="{F0F5CAD6-46FC-D349-A5E6-B3C8A2AFF5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574" y="4683126"/>
            <a:ext cx="3151426" cy="207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713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943FF-9864-8648-9A35-67648DF14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- Multiview Orthographic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6E44C-C585-A24E-867C-71B13F69E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6283434" cy="4983161"/>
          </a:xfrm>
        </p:spPr>
        <p:txBody>
          <a:bodyPr>
            <a:normAutofit fontScale="92500" lnSpcReduction="10000"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dirty="0"/>
              <a:t>Used for: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Engineering drawings of machines, machine parts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Working architectural drawings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dirty="0"/>
              <a:t>Pros: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Accurate measurement possible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All views are at same scale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dirty="0"/>
              <a:t>Cons: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Does not provide “realistic” view or sense of 3D form</a:t>
            </a:r>
            <a:endParaRPr lang="en-US" sz="32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dirty="0"/>
              <a:t>Usually need multiple views to get a three-dimensional feeling for object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dirty="0"/>
              <a:t>In all examples here, “projectors” perpendicular to ”image plane”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5DB73-450B-1945-8492-506AB1ECE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19" descr="017">
            <a:extLst>
              <a:ext uri="{FF2B5EF4-FFF2-40B4-BE49-F238E27FC236}">
                <a16:creationId xmlns:a16="http://schemas.microsoft.com/office/drawing/2014/main" id="{8AF0BA6B-2A2F-2C41-98FC-35F25EDCE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034" y="1731811"/>
            <a:ext cx="4833768" cy="401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835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7EFE7-34C9-1840-BBE4-61CEFC683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- Oblique Projection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79148-B276-834A-B3B6-89BEF0400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000" dirty="0"/>
              <a:t>Projectors at oblique angle to projection plane 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000" dirty="0"/>
              <a:t>Pros: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Can present exact shape of one face of an object (can take accurate measurements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Lack of perspective foreshortening makes comparison of sizes easier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Displays some of object’s 3D appearance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000" dirty="0"/>
              <a:t>Cons: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Lack of perspective foreshortening (not realistic- looking)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233D33-84D2-2640-8D6E-7109C266DD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8495C9-F750-9141-8611-068BBE70DAAC}"/>
              </a:ext>
            </a:extLst>
          </p:cNvPr>
          <p:cNvGrpSpPr/>
          <p:nvPr/>
        </p:nvGrpSpPr>
        <p:grpSpPr>
          <a:xfrm>
            <a:off x="6063614" y="1417638"/>
            <a:ext cx="2678403" cy="2735392"/>
            <a:chOff x="445797" y="1055558"/>
            <a:chExt cx="2678403" cy="2735392"/>
          </a:xfrm>
        </p:grpSpPr>
        <p:pic>
          <p:nvPicPr>
            <p:cNvPr id="7" name="Picture 11" descr="020a">
              <a:extLst>
                <a:ext uri="{FF2B5EF4-FFF2-40B4-BE49-F238E27FC236}">
                  <a16:creationId xmlns:a16="http://schemas.microsoft.com/office/drawing/2014/main" id="{3B0B4C43-0937-A846-857C-1C54B53C72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1236" b="14863"/>
            <a:stretch/>
          </p:blipFill>
          <p:spPr bwMode="auto">
            <a:xfrm>
              <a:off x="791779" y="1055558"/>
              <a:ext cx="1986438" cy="2212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 Box 9">
              <a:extLst>
                <a:ext uri="{FF2B5EF4-FFF2-40B4-BE49-F238E27FC236}">
                  <a16:creationId xmlns:a16="http://schemas.microsoft.com/office/drawing/2014/main" id="{6CE83A4B-629C-D049-A53C-DACCF1AFA4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797" y="3267730"/>
              <a:ext cx="267840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 eaLnBrk="1" hangingPunct="1"/>
              <a:r>
                <a:rPr lang="en-US" sz="1400" dirty="0"/>
                <a:t>Construction of</a:t>
              </a:r>
            </a:p>
            <a:p>
              <a:pPr algn="ctr" eaLnBrk="1" hangingPunct="1"/>
              <a:r>
                <a:rPr lang="en-US" sz="1400" dirty="0"/>
                <a:t>oblique parallel projection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643730A-7813-AE43-85B5-9B3A3DE8F6AC}"/>
              </a:ext>
            </a:extLst>
          </p:cNvPr>
          <p:cNvGrpSpPr/>
          <p:nvPr/>
        </p:nvGrpSpPr>
        <p:grpSpPr>
          <a:xfrm>
            <a:off x="8608030" y="1703396"/>
            <a:ext cx="2971800" cy="2489440"/>
            <a:chOff x="5715000" y="708582"/>
            <a:chExt cx="2971800" cy="2489440"/>
          </a:xfrm>
        </p:grpSpPr>
        <p:sp>
          <p:nvSpPr>
            <p:cNvPr id="10" name="Text Box 10">
              <a:extLst>
                <a:ext uri="{FF2B5EF4-FFF2-40B4-BE49-F238E27FC236}">
                  <a16:creationId xmlns:a16="http://schemas.microsoft.com/office/drawing/2014/main" id="{BF6582F8-DB1D-F44C-9467-03FB1F369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2567080"/>
              <a:ext cx="2971800" cy="630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400" dirty="0"/>
                <a:t>Plan oblique projection of city 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lang="en-US" sz="1400" dirty="0"/>
                <a:t>(from the top)</a:t>
              </a:r>
            </a:p>
          </p:txBody>
        </p:sp>
        <p:pic>
          <p:nvPicPr>
            <p:cNvPr id="11" name="Picture 13" descr="020b">
              <a:extLst>
                <a:ext uri="{FF2B5EF4-FFF2-40B4-BE49-F238E27FC236}">
                  <a16:creationId xmlns:a16="http://schemas.microsoft.com/office/drawing/2014/main" id="{4479642E-4FC1-0D40-82FB-D093404A31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3" t="12335" r="3230" b="14781"/>
            <a:stretch/>
          </p:blipFill>
          <p:spPr bwMode="auto">
            <a:xfrm>
              <a:off x="6177736" y="708582"/>
              <a:ext cx="2280464" cy="191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27391F-9D7F-CD4F-9565-4798F49D6D47}"/>
              </a:ext>
            </a:extLst>
          </p:cNvPr>
          <p:cNvGrpSpPr/>
          <p:nvPr/>
        </p:nvGrpSpPr>
        <p:grpSpPr>
          <a:xfrm>
            <a:off x="7175500" y="4192836"/>
            <a:ext cx="3428999" cy="2286000"/>
            <a:chOff x="2819400" y="2724150"/>
            <a:chExt cx="3428999" cy="2286000"/>
          </a:xfrm>
        </p:grpSpPr>
        <p:pic>
          <p:nvPicPr>
            <p:cNvPr id="13" name="Picture 12" descr="021">
              <a:extLst>
                <a:ext uri="{FF2B5EF4-FFF2-40B4-BE49-F238E27FC236}">
                  <a16:creationId xmlns:a16="http://schemas.microsoft.com/office/drawing/2014/main" id="{B7814D63-812B-7F47-A807-C38D5F1CB4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043" b="20930"/>
            <a:stretch/>
          </p:blipFill>
          <p:spPr bwMode="auto">
            <a:xfrm>
              <a:off x="3390899" y="2724150"/>
              <a:ext cx="2286000" cy="145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 Box 13">
              <a:extLst>
                <a:ext uri="{FF2B5EF4-FFF2-40B4-BE49-F238E27FC236}">
                  <a16:creationId xmlns:a16="http://schemas.microsoft.com/office/drawing/2014/main" id="{B903FE76-D803-F448-B6CB-96CF330795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9400" y="4194542"/>
              <a:ext cx="3428999" cy="815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algn="ctr" eaLnBrk="1" hangingPunct="1"/>
              <a:r>
                <a:rPr lang="en-US" sz="1400" dirty="0"/>
                <a:t>Front oblique projection of radio </a:t>
              </a:r>
            </a:p>
            <a:p>
              <a:pPr algn="ctr" eaLnBrk="1" hangingPunct="1"/>
              <a:r>
                <a:rPr lang="en-US" sz="1200" dirty="0"/>
                <a:t>(</a:t>
              </a:r>
              <a:r>
                <a:rPr lang="en-US" sz="1200" dirty="0" err="1"/>
                <a:t>Carlbom</a:t>
              </a:r>
              <a:r>
                <a:rPr lang="en-US" sz="1200" dirty="0"/>
                <a:t> Fig. 2-4)</a:t>
              </a:r>
            </a:p>
            <a:p>
              <a:pPr eaLnBrk="1" hangingPunct="1">
                <a:spcBef>
                  <a:spcPct val="50000"/>
                </a:spcBef>
              </a:pP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0867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2D9A-5724-D049-B559-A8A66D752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Projections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ECEFD-8BBA-7247-B03C-D19F5F351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Used for: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Fine Art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Human visual system!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Pros: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Gives a realistic view and feeling for 3D form of object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Cons: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Does not preserve shapes of objects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/>
              <a:t>Different from a parallel projection because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Parallel lines on object converge in the projection, unless parallel to the projection plane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Size of object is diminished with distance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E727A-03FD-C94A-B6E5-DBB6FF10E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7" descr="new13">
            <a:extLst>
              <a:ext uri="{FF2B5EF4-FFF2-40B4-BE49-F238E27FC236}">
                <a16:creationId xmlns:a16="http://schemas.microsoft.com/office/drawing/2014/main" id="{21680168-67DB-8743-AED2-BE3FD351E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5" t="35522" r="24754" b="35858"/>
          <a:stretch>
            <a:fillRect/>
          </a:stretch>
        </p:blipFill>
        <p:spPr bwMode="auto">
          <a:xfrm>
            <a:off x="7171979" y="1474473"/>
            <a:ext cx="1915702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v1-22">
            <a:extLst>
              <a:ext uri="{FF2B5EF4-FFF2-40B4-BE49-F238E27FC236}">
                <a16:creationId xmlns:a16="http://schemas.microsoft.com/office/drawing/2014/main" id="{FCAE51BB-EDEE-9243-8801-F3EAB584D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2" t="41141" r="38072" b="42192"/>
          <a:stretch>
            <a:fillRect/>
          </a:stretch>
        </p:blipFill>
        <p:spPr bwMode="auto">
          <a:xfrm>
            <a:off x="5576828" y="1719742"/>
            <a:ext cx="1038343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0EC96764-64BD-A048-921E-2E3254E5F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9709" y="1192636"/>
            <a:ext cx="1591852" cy="1786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84F98A-9EFD-824C-96CD-C04AA25D47BC}"/>
              </a:ext>
            </a:extLst>
          </p:cNvPr>
          <p:cNvSpPr txBox="1"/>
          <p:nvPr/>
        </p:nvSpPr>
        <p:spPr>
          <a:xfrm>
            <a:off x="8912410" y="2979490"/>
            <a:ext cx="33464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If we were viewing this scene using parallel projection, the tracks would not converge</a:t>
            </a:r>
          </a:p>
        </p:txBody>
      </p:sp>
    </p:spTree>
    <p:extLst>
      <p:ext uri="{BB962C8B-B14F-4D97-AF65-F5344CB8AC3E}">
        <p14:creationId xmlns:p14="http://schemas.microsoft.com/office/powerpoint/2010/main" val="277884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4A852-E70F-1F40-B57C-53E0EB910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cameras do it…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9BCD8-B911-5348-A5C1-40094D403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34CF0-9A67-AB47-B988-8B1D9AEF97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90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88C8F33-0ADA-944C-89C3-935E85E8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Camera Obscura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36FBF4-6342-3E4E-9FC4-D63389AD0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A darkened box with a hole at one side through which an image is projected onto a screen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Caravaggio, Velázquez, da Vinci, and other hyperrealists may have used this to create their masterpieces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13AA8-3370-194A-B567-3637A80E68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E47CD9-9366-074C-845C-29DE0DF3FFEF}"/>
              </a:ext>
            </a:extLst>
          </p:cNvPr>
          <p:cNvGrpSpPr/>
          <p:nvPr/>
        </p:nvGrpSpPr>
        <p:grpSpPr>
          <a:xfrm>
            <a:off x="3839779" y="3821113"/>
            <a:ext cx="6096000" cy="3008085"/>
            <a:chOff x="3839779" y="3821113"/>
            <a:chExt cx="6096000" cy="30080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EB68167-EE12-E44E-906C-6490CD550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5271" y="3821113"/>
              <a:ext cx="5080000" cy="27178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678F322-CC61-8143-8A53-A2C650A5FF13}"/>
                </a:ext>
              </a:extLst>
            </p:cNvPr>
            <p:cNvSpPr/>
            <p:nvPr/>
          </p:nvSpPr>
          <p:spPr>
            <a:xfrm>
              <a:off x="3839779" y="6613754"/>
              <a:ext cx="6096000" cy="21544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800" dirty="0">
                  <a:latin typeface="Ubuntu" panose="020B0504030602030204" pitchFamily="34" charset="0"/>
                </a:rPr>
                <a:t>http://</a:t>
              </a:r>
              <a:r>
                <a:rPr lang="en-US" sz="800" dirty="0" err="1">
                  <a:latin typeface="Ubuntu" panose="020B0504030602030204" pitchFamily="34" charset="0"/>
                </a:rPr>
                <a:t>thedelightsofseeing.blogspot.com</a:t>
              </a:r>
              <a:r>
                <a:rPr lang="en-US" sz="800" dirty="0">
                  <a:latin typeface="Ubuntu" panose="020B0504030602030204" pitchFamily="34" charset="0"/>
                </a:rPr>
                <a:t>/2010/10/pinhole-photography-and-camera-</a:t>
              </a:r>
              <a:r>
                <a:rPr lang="en-US" sz="800" dirty="0" err="1">
                  <a:latin typeface="Ubuntu" panose="020B0504030602030204" pitchFamily="34" charset="0"/>
                </a:rPr>
                <a:t>obscura.html</a:t>
              </a:r>
              <a:endParaRPr lang="en-US" sz="800" dirty="0">
                <a:latin typeface="Ubuntu" panose="020B05040306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93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8A726F-D276-294D-A9BB-A78219F3F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“modern” camera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765877-8D74-284F-A84B-78AA69EFF0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 fontAlgn="base">
              <a:buFont typeface="Arial" panose="020B0604020202020204" pitchFamily="34" charset="0"/>
              <a:buChar char="•"/>
            </a:pPr>
            <a:r>
              <a:rPr lang="en-US" dirty="0"/>
              <a:t>Film/sensor</a:t>
            </a:r>
          </a:p>
          <a:p>
            <a:pPr marL="685800" indent="-457200" fontAlgn="base">
              <a:buFont typeface="Arial" panose="020B0604020202020204" pitchFamily="34" charset="0"/>
              <a:buChar char="•"/>
            </a:pPr>
            <a:r>
              <a:rPr lang="en-US" dirty="0"/>
              <a:t>Lens</a:t>
            </a:r>
          </a:p>
          <a:p>
            <a:pPr marL="685800" indent="-457200" fontAlgn="base">
              <a:buFont typeface="Arial" panose="020B0604020202020204" pitchFamily="34" charset="0"/>
              <a:buChar char="•"/>
            </a:pPr>
            <a:r>
              <a:rPr lang="en-US" dirty="0"/>
              <a:t>Focal plane: plane in scene where rays from lens converge.</a:t>
            </a:r>
          </a:p>
          <a:p>
            <a:pPr marL="685800" indent="-457200" fontAlgn="base">
              <a:buFont typeface="Arial" panose="020B0604020202020204" pitchFamily="34" charset="0"/>
              <a:buChar char="•"/>
            </a:pPr>
            <a:r>
              <a:rPr lang="en-US" dirty="0"/>
              <a:t>Distance between lens and sensor controls depth of the focal plane (called ‘focal length’).</a:t>
            </a:r>
          </a:p>
          <a:p>
            <a:pPr marL="685800" indent="-457200" fontAlgn="base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E1BE92-5DC5-A24D-8435-0D01882C92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0D20667-6D70-1B48-A313-4F61095A6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51" r="4020"/>
          <a:stretch/>
        </p:blipFill>
        <p:spPr>
          <a:xfrm>
            <a:off x="5892141" y="2383971"/>
            <a:ext cx="6299859" cy="33913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46F64F-3858-104F-A040-98013284BFD8}"/>
              </a:ext>
            </a:extLst>
          </p:cNvPr>
          <p:cNvSpPr/>
          <p:nvPr/>
        </p:nvSpPr>
        <p:spPr>
          <a:xfrm>
            <a:off x="6570367" y="6018442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Ubuntu" panose="020B0504030602030204" pitchFamily="34" charset="0"/>
              </a:rPr>
              <a:t>https://</a:t>
            </a:r>
            <a:r>
              <a:rPr lang="en-US" sz="800" dirty="0" err="1">
                <a:latin typeface="Ubuntu" panose="020B0504030602030204" pitchFamily="34" charset="0"/>
              </a:rPr>
              <a:t>arindamdhar.com</a:t>
            </a:r>
            <a:r>
              <a:rPr lang="en-US" sz="800" dirty="0">
                <a:latin typeface="Ubuntu" panose="020B0504030602030204" pitchFamily="34" charset="0"/>
              </a:rPr>
              <a:t>/wp-content/uploads/2020/01/focus-diatance-and-focal-length_01.png</a:t>
            </a:r>
          </a:p>
        </p:txBody>
      </p:sp>
    </p:spTree>
    <p:extLst>
      <p:ext uri="{BB962C8B-B14F-4D97-AF65-F5344CB8AC3E}">
        <p14:creationId xmlns:p14="http://schemas.microsoft.com/office/powerpoint/2010/main" val="324130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19DF0-2835-7748-8642-F227CA5D8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a “modern” camera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59996-4ED9-5249-A1BA-D07CD623AE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Bigger lens opening (aperture) increases among of defocus blur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4EAD2-A9C9-0A44-A57C-C5F2948CDD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E4D75D-4C49-ED40-ABED-0854036FB9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764"/>
          <a:stretch/>
        </p:blipFill>
        <p:spPr>
          <a:xfrm>
            <a:off x="1165692" y="3010651"/>
            <a:ext cx="4577418" cy="3710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1B6F0A-F015-7F48-B38F-69E7F4B83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879"/>
          <a:stretch/>
        </p:blipFill>
        <p:spPr>
          <a:xfrm>
            <a:off x="6299202" y="3147175"/>
            <a:ext cx="4577418" cy="274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584C0A-C170-9C4F-9263-C46626F8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Non-Axis Aligned 3D Rotation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3632D5-61BE-3442-A846-E1A0D39D0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In 3D, you can rotate about an arbitrary axis! How to achieve this?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Euler Angles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Axis Angle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Quaternions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9947B-0FFD-CC41-B99A-F296E6C45B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EF091F-A66E-6345-BE20-F38639975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770"/>
          <a:stretch/>
        </p:blipFill>
        <p:spPr>
          <a:xfrm>
            <a:off x="0" y="4273379"/>
            <a:ext cx="12192000" cy="20353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95F330-0B5B-C84A-B047-CC44169EBC05}"/>
              </a:ext>
            </a:extLst>
          </p:cNvPr>
          <p:cNvSpPr/>
          <p:nvPr/>
        </p:nvSpPr>
        <p:spPr>
          <a:xfrm>
            <a:off x="406401" y="6321752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Ubuntu" panose="020B0504030602030204" pitchFamily="34" charset="0"/>
              </a:rPr>
              <a:t>https://create3dcharacters.com/maya-animation-graph-editor-fundamentals/</a:t>
            </a:r>
          </a:p>
        </p:txBody>
      </p:sp>
    </p:spTree>
    <p:extLst>
      <p:ext uri="{BB962C8B-B14F-4D97-AF65-F5344CB8AC3E}">
        <p14:creationId xmlns:p14="http://schemas.microsoft.com/office/powerpoint/2010/main" val="2436029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06AD2-5ACB-E942-9E31-7CE9270F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Oblique Perspective View Volume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67BE49-D1C1-4646-B1F6-3DF7E2E67B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3200" dirty="0"/>
              <a:t>View cameras have accordion housing </a:t>
            </a:r>
            <a:r>
              <a:rPr lang="en-US" dirty="0"/>
              <a:t>to </a:t>
            </a:r>
            <a:r>
              <a:rPr lang="en-US" sz="3200" dirty="0"/>
              <a:t>adjust the angle of the lens relative to the projection plane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sz="3200" dirty="0"/>
              <a:t>to prevent vanishing point in Y, make film plane parallel to front façade while projectors tilt up</a:t>
            </a:r>
            <a:endParaRPr lang="en-US" sz="3200" b="1" dirty="0"/>
          </a:p>
          <a:p>
            <a:pPr marL="228600" indent="0"/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5663B-A7F5-F547-BF9C-C0A8A92632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2" descr="AOC-Star">
            <a:extLst>
              <a:ext uri="{FF2B5EF4-FFF2-40B4-BE49-F238E27FC236}">
                <a16:creationId xmlns:a16="http://schemas.microsoft.com/office/drawing/2014/main" id="{AEB1B5C7-989F-B14D-B703-0FF57BF2A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459" y="3903132"/>
            <a:ext cx="3048000" cy="270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47.png" descr="011">
            <a:extLst>
              <a:ext uri="{FF2B5EF4-FFF2-40B4-BE49-F238E27FC236}">
                <a16:creationId xmlns:a16="http://schemas.microsoft.com/office/drawing/2014/main" id="{931E58AE-F343-F64B-9B9D-9AF11691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243" t="51015"/>
          <a:stretch>
            <a:fillRect/>
          </a:stretch>
        </p:blipFill>
        <p:spPr>
          <a:xfrm>
            <a:off x="7405058" y="4373051"/>
            <a:ext cx="1295401" cy="155448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41DD95-89A7-DD49-B87B-1B153ECDCB02}"/>
              </a:ext>
            </a:extLst>
          </p:cNvPr>
          <p:cNvCxnSpPr>
            <a:cxnSpLocks/>
          </p:cNvCxnSpPr>
          <p:nvPr/>
        </p:nvCxnSpPr>
        <p:spPr>
          <a:xfrm flipH="1">
            <a:off x="7749947" y="4698954"/>
            <a:ext cx="41328" cy="990956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453AD0-C84C-F244-B50E-61D5D728A665}"/>
              </a:ext>
            </a:extLst>
          </p:cNvPr>
          <p:cNvCxnSpPr>
            <a:cxnSpLocks/>
          </p:cNvCxnSpPr>
          <p:nvPr/>
        </p:nvCxnSpPr>
        <p:spPr>
          <a:xfrm>
            <a:off x="8052294" y="4698954"/>
            <a:ext cx="49560" cy="998761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image48.jpeg" descr="bldg_parallel">
            <a:extLst>
              <a:ext uri="{FF2B5EF4-FFF2-40B4-BE49-F238E27FC236}">
                <a16:creationId xmlns:a16="http://schemas.microsoft.com/office/drawing/2014/main" id="{1D1300FF-EB37-024C-878E-6B3E91CE5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695" y="4558254"/>
            <a:ext cx="762000" cy="128016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4AE73C-0013-D741-A8B0-C13995AFCC79}"/>
              </a:ext>
            </a:extLst>
          </p:cNvPr>
          <p:cNvCxnSpPr/>
          <p:nvPr/>
        </p:nvCxnSpPr>
        <p:spPr>
          <a:xfrm>
            <a:off x="9538841" y="4751989"/>
            <a:ext cx="0" cy="990956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CC0EDC-4FA4-3642-8C23-75830C21F2F9}"/>
              </a:ext>
            </a:extLst>
          </p:cNvPr>
          <p:cNvCxnSpPr/>
          <p:nvPr/>
        </p:nvCxnSpPr>
        <p:spPr>
          <a:xfrm>
            <a:off x="9887552" y="4762321"/>
            <a:ext cx="0" cy="990956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Rectangle 29">
            <a:extLst>
              <a:ext uri="{FF2B5EF4-FFF2-40B4-BE49-F238E27FC236}">
                <a16:creationId xmlns:a16="http://schemas.microsoft.com/office/drawing/2014/main" id="{BB3FD250-0AB0-F34E-B2D4-9B808283E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2577" y="5916145"/>
            <a:ext cx="2703512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1600" i="1" dirty="0"/>
              <a:t>Oblique perspective</a:t>
            </a:r>
          </a:p>
        </p:txBody>
      </p:sp>
    </p:spTree>
    <p:extLst>
      <p:ext uri="{BB962C8B-B14F-4D97-AF65-F5344CB8AC3E}">
        <p14:creationId xmlns:p14="http://schemas.microsoft.com/office/powerpoint/2010/main" val="3707866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0EF5-D6E7-D64A-B554-B8F323FE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 Virtual Camera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3254C4-025A-214E-9666-5F4BA44C2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5A765-2B00-824A-A130-15A19120A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0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22DFC11-B2BA-D84A-BA10-958E5A652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Simplifying Assumption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48B0866-03DB-DE47-B9D2-D39597EE73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Lens machinery makes things complicated.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For now, assume a ‘pinhole’ model (similar to the camera obscura, but idealized--lens is an infinitesimally small point).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Everything always in focus (though focal length still controls aspect ratio, as we will see).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0D14F-77BE-234E-8981-4B9E3A4613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C78D287-66F6-694F-9D02-9249A088C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947" y="4839440"/>
            <a:ext cx="2168106" cy="188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96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5798-4628-9940-B3C5-24D1DA5A6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Volumes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20DCF-868F-2A41-BCF1-C40C1BD63E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600201"/>
            <a:ext cx="10972799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 view volume contains everything the camera sees   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Conical</a:t>
            </a:r>
            <a:r>
              <a:rPr lang="en-US" sz="2400" dirty="0"/>
              <a:t> –  Approximates what eyes see, expensive math when clipping objects against cone’s surface   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Frustum</a:t>
            </a:r>
            <a:r>
              <a:rPr lang="en-US" sz="2400" dirty="0"/>
              <a:t> –  Can approximate conical view volume with rectangular pyramid. Everything defined by linear equations – nice!  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Parallel</a:t>
            </a:r>
            <a:r>
              <a:rPr lang="en-US" sz="2400" dirty="0"/>
              <a:t> – Doesn’t simulate eye or camera (e.g., for orthographic projections). Does simulate very-long-focal-length views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F3CC4-BE1E-3043-914E-1A53890359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pic>
        <p:nvPicPr>
          <p:cNvPr id="6" name="image10.png" descr="001a">
            <a:extLst>
              <a:ext uri="{FF2B5EF4-FFF2-40B4-BE49-F238E27FC236}">
                <a16:creationId xmlns:a16="http://schemas.microsoft.com/office/drawing/2014/main" id="{21E8635E-A7DA-BE4C-BFB8-4CD2954D4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472" y="5055280"/>
            <a:ext cx="1268185" cy="152808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image11.png" descr="001b">
            <a:extLst>
              <a:ext uri="{FF2B5EF4-FFF2-40B4-BE49-F238E27FC236}">
                <a16:creationId xmlns:a16="http://schemas.microsoft.com/office/drawing/2014/main" id="{AA9F04F9-EB94-864C-BD75-6FDC1F884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317" y="5132306"/>
            <a:ext cx="2552777" cy="117642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3" name="image12.png">
            <a:extLst>
              <a:ext uri="{FF2B5EF4-FFF2-40B4-BE49-F238E27FC236}">
                <a16:creationId xmlns:a16="http://schemas.microsoft.com/office/drawing/2014/main" id="{A6F1A06C-C9AF-A84B-89B4-9B456F58C2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191" r="14628"/>
          <a:stretch>
            <a:fillRect/>
          </a:stretch>
        </p:blipFill>
        <p:spPr>
          <a:xfrm>
            <a:off x="9114972" y="5245797"/>
            <a:ext cx="1520526" cy="9033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4701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6093C-9296-B541-A3C5-077848273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Plane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3EEEE-73CB-D74A-ABB9-B000C22CF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285750">
              <a:lnSpc>
                <a:spcPct val="80000"/>
              </a:lnSpc>
              <a:buFont typeface="Arial" panose="020B0604020202020204" pitchFamily="34" charset="0"/>
              <a:buChar char="•"/>
              <a:defRPr sz="1700"/>
            </a:pPr>
            <a:r>
              <a:rPr lang="en-US" sz="2800" dirty="0"/>
              <a:t>AKA Projection Plane, Film Plane </a:t>
            </a:r>
          </a:p>
          <a:p>
            <a:pPr marL="514350" indent="-285750">
              <a:lnSpc>
                <a:spcPct val="80000"/>
              </a:lnSpc>
              <a:buFont typeface="Arial" panose="020B0604020202020204" pitchFamily="34" charset="0"/>
              <a:buChar char="•"/>
              <a:defRPr sz="1700"/>
            </a:pPr>
            <a:r>
              <a:rPr lang="en-US" sz="2800" dirty="0"/>
              <a:t>View plane is in </a:t>
            </a:r>
            <a:r>
              <a:rPr lang="en-US" sz="2800" i="1" dirty="0"/>
              <a:t>world space </a:t>
            </a:r>
          </a:p>
          <a:p>
            <a:pPr marL="514350" indent="-285750">
              <a:lnSpc>
                <a:spcPct val="80000"/>
              </a:lnSpc>
              <a:buFont typeface="Arial" panose="020B0604020202020204" pitchFamily="34" charset="0"/>
              <a:buChar char="•"/>
              <a:defRPr sz="1700"/>
            </a:pPr>
            <a:r>
              <a:rPr lang="en-US" sz="2800" dirty="0"/>
              <a:t>3D scene is projected onto the view plane</a:t>
            </a:r>
          </a:p>
          <a:p>
            <a:pPr marL="514350" indent="-285750">
              <a:lnSpc>
                <a:spcPct val="80000"/>
              </a:lnSpc>
              <a:buFont typeface="Arial" panose="020B0604020202020204" pitchFamily="34" charset="0"/>
              <a:buChar char="•"/>
              <a:defRPr sz="1700"/>
            </a:pPr>
            <a:r>
              <a:rPr lang="en-US" sz="2800" dirty="0"/>
              <a:t>View plane for our camera model will:</a:t>
            </a:r>
          </a:p>
          <a:p>
            <a:pPr marL="971550" lvl="1" indent="-285750">
              <a:lnSpc>
                <a:spcPct val="80000"/>
              </a:lnSpc>
              <a:buFont typeface="Arial" panose="020B0604020202020204" pitchFamily="34" charset="0"/>
              <a:buChar char="•"/>
              <a:defRPr sz="1700"/>
            </a:pPr>
            <a:r>
              <a:rPr lang="en-US" sz="2400" dirty="0"/>
              <a:t>be</a:t>
            </a:r>
            <a:r>
              <a:rPr lang="en-US" sz="2400" i="1" dirty="0"/>
              <a:t> perpendicular</a:t>
            </a:r>
            <a:r>
              <a:rPr lang="en-US" sz="2400" dirty="0"/>
              <a:t> to the look vector</a:t>
            </a:r>
          </a:p>
          <a:p>
            <a:pPr marL="971550" lvl="1" indent="-285750">
              <a:lnSpc>
                <a:spcPct val="80000"/>
              </a:lnSpc>
              <a:buFont typeface="Arial" panose="020B0604020202020204" pitchFamily="34" charset="0"/>
              <a:buChar char="•"/>
              <a:defRPr sz="1700"/>
            </a:pPr>
            <a:r>
              <a:rPr lang="en-US" sz="2400" dirty="0"/>
              <a:t>be</a:t>
            </a:r>
            <a:r>
              <a:rPr lang="en-US" sz="2400" i="1" dirty="0"/>
              <a:t> centered around </a:t>
            </a:r>
            <a:r>
              <a:rPr lang="en-US" sz="2400" dirty="0"/>
              <a:t>the look vector </a:t>
            </a:r>
          </a:p>
          <a:p>
            <a:pPr marL="971550" lvl="1" indent="-285750">
              <a:lnSpc>
                <a:spcPct val="80000"/>
              </a:lnSpc>
              <a:buFont typeface="Arial" panose="020B0604020202020204" pitchFamily="34" charset="0"/>
              <a:buChar char="•"/>
              <a:defRPr sz="1700"/>
            </a:pPr>
            <a:r>
              <a:rPr lang="en-US" sz="2400" dirty="0"/>
              <a:t>match the dimensions of our view volume</a:t>
            </a:r>
          </a:p>
          <a:p>
            <a:pPr marL="971550" lvl="1" indent="-285750">
              <a:lnSpc>
                <a:spcPct val="80000"/>
              </a:lnSpc>
              <a:buFont typeface="Arial" panose="020B0604020202020204" pitchFamily="34" charset="0"/>
              <a:buChar char="•"/>
              <a:defRPr sz="1700"/>
            </a:pPr>
            <a:r>
              <a:rPr lang="en-US" sz="2400" dirty="0"/>
              <a:t>be located somewhere between eye and scene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7D768-E9F5-FD40-A98C-23077BCF1C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4F82701-9A54-154D-B30E-7C312BD69B6E}"/>
              </a:ext>
            </a:extLst>
          </p:cNvPr>
          <p:cNvGrpSpPr/>
          <p:nvPr/>
        </p:nvGrpSpPr>
        <p:grpSpPr>
          <a:xfrm>
            <a:off x="2032672" y="4757727"/>
            <a:ext cx="5266971" cy="1455019"/>
            <a:chOff x="2032672" y="4757727"/>
            <a:chExt cx="5266971" cy="1455019"/>
          </a:xfrm>
        </p:grpSpPr>
        <p:sp>
          <p:nvSpPr>
            <p:cNvPr id="6" name="Shape 183">
              <a:extLst>
                <a:ext uri="{FF2B5EF4-FFF2-40B4-BE49-F238E27FC236}">
                  <a16:creationId xmlns:a16="http://schemas.microsoft.com/office/drawing/2014/main" id="{16DBE996-AA67-524E-98BC-692002E9E430}"/>
                </a:ext>
              </a:extLst>
            </p:cNvPr>
            <p:cNvSpPr/>
            <p:nvPr/>
          </p:nvSpPr>
          <p:spPr>
            <a:xfrm>
              <a:off x="2032672" y="5843414"/>
              <a:ext cx="1185579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/>
            <a:p>
              <a:r>
                <a:rPr lang="en-US">
                  <a:solidFill>
                    <a:schemeClr val="accent1"/>
                  </a:solidFill>
                </a:rPr>
                <a:t>View</a:t>
              </a:r>
              <a:r>
                <a:rPr>
                  <a:solidFill>
                    <a:schemeClr val="accent1"/>
                  </a:solidFill>
                </a:rPr>
                <a:t> Plane</a:t>
              </a:r>
            </a:p>
          </p:txBody>
        </p:sp>
        <p:sp>
          <p:nvSpPr>
            <p:cNvPr id="7" name="Shape 185">
              <a:extLst>
                <a:ext uri="{FF2B5EF4-FFF2-40B4-BE49-F238E27FC236}">
                  <a16:creationId xmlns:a16="http://schemas.microsoft.com/office/drawing/2014/main" id="{6247A1B3-83FC-034A-97CC-10C1681F2752}"/>
                </a:ext>
              </a:extLst>
            </p:cNvPr>
            <p:cNvSpPr/>
            <p:nvPr/>
          </p:nvSpPr>
          <p:spPr>
            <a:xfrm>
              <a:off x="5777996" y="4757727"/>
              <a:ext cx="1521647" cy="3484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45719" rIns="45719">
              <a:spAutoFit/>
            </a:bodyPr>
            <a:lstStyle/>
            <a:p>
              <a:r>
                <a:rPr dirty="0"/>
                <a:t>Look Vector</a:t>
              </a:r>
            </a:p>
          </p:txBody>
        </p:sp>
        <p:sp>
          <p:nvSpPr>
            <p:cNvPr id="8" name="Shape 184">
              <a:extLst>
                <a:ext uri="{FF2B5EF4-FFF2-40B4-BE49-F238E27FC236}">
                  <a16:creationId xmlns:a16="http://schemas.microsoft.com/office/drawing/2014/main" id="{A39C2625-D1B1-8D40-9950-353E2019BA1E}"/>
                </a:ext>
              </a:extLst>
            </p:cNvPr>
            <p:cNvSpPr/>
            <p:nvPr/>
          </p:nvSpPr>
          <p:spPr>
            <a:xfrm flipV="1">
              <a:off x="2609112" y="5648522"/>
              <a:ext cx="706524" cy="241729"/>
            </a:xfrm>
            <a:prstGeom prst="line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9" name="Shape 186">
              <a:extLst>
                <a:ext uri="{FF2B5EF4-FFF2-40B4-BE49-F238E27FC236}">
                  <a16:creationId xmlns:a16="http://schemas.microsoft.com/office/drawing/2014/main" id="{1BB79CE3-2DEC-284A-9D92-30A889FC932E}"/>
                </a:ext>
              </a:extLst>
            </p:cNvPr>
            <p:cNvSpPr/>
            <p:nvPr/>
          </p:nvSpPr>
          <p:spPr>
            <a:xfrm flipH="1">
              <a:off x="5842672" y="5109976"/>
              <a:ext cx="304801" cy="228601"/>
            </a:xfrm>
            <a:prstGeom prst="line">
              <a:avLst/>
            </a:prstGeom>
            <a:ln>
              <a:solidFill>
                <a:srgbClr val="000000"/>
              </a:solidFill>
              <a:bevel/>
              <a:tailEnd type="triangle"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0" name="Shape 187">
              <a:extLst>
                <a:ext uri="{FF2B5EF4-FFF2-40B4-BE49-F238E27FC236}">
                  <a16:creationId xmlns:a16="http://schemas.microsoft.com/office/drawing/2014/main" id="{C2A3E864-8F90-8B40-B8D7-2AE8CCB9924C}"/>
                </a:ext>
              </a:extLst>
            </p:cNvPr>
            <p:cNvSpPr/>
            <p:nvPr/>
          </p:nvSpPr>
          <p:spPr>
            <a:xfrm>
              <a:off x="3185552" y="4914326"/>
              <a:ext cx="1971321" cy="1"/>
            </a:xfrm>
            <a:prstGeom prst="line">
              <a:avLst/>
            </a:prstGeom>
            <a:ln w="38100">
              <a:solidFill>
                <a:srgbClr val="000000"/>
              </a:solidFill>
              <a:bevel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1" name="Shape 188">
              <a:extLst>
                <a:ext uri="{FF2B5EF4-FFF2-40B4-BE49-F238E27FC236}">
                  <a16:creationId xmlns:a16="http://schemas.microsoft.com/office/drawing/2014/main" id="{6106414B-C24C-F841-8759-2891F8FD2B15}"/>
                </a:ext>
              </a:extLst>
            </p:cNvPr>
            <p:cNvSpPr/>
            <p:nvPr/>
          </p:nvSpPr>
          <p:spPr>
            <a:xfrm>
              <a:off x="5156871" y="4914326"/>
              <a:ext cx="525875" cy="424250"/>
            </a:xfrm>
            <a:prstGeom prst="line">
              <a:avLst/>
            </a:prstGeom>
            <a:ln w="38100">
              <a:solidFill>
                <a:srgbClr val="000000"/>
              </a:solidFill>
              <a:bevel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2" name="Shape 189">
              <a:extLst>
                <a:ext uri="{FF2B5EF4-FFF2-40B4-BE49-F238E27FC236}">
                  <a16:creationId xmlns:a16="http://schemas.microsoft.com/office/drawing/2014/main" id="{648778CF-E662-2443-AB16-E82BE72EBF46}"/>
                </a:ext>
              </a:extLst>
            </p:cNvPr>
            <p:cNvSpPr/>
            <p:nvPr/>
          </p:nvSpPr>
          <p:spPr>
            <a:xfrm>
              <a:off x="3185551" y="4914327"/>
              <a:ext cx="447321" cy="391299"/>
            </a:xfrm>
            <a:prstGeom prst="line">
              <a:avLst/>
            </a:prstGeom>
            <a:ln w="63500">
              <a:solidFill>
                <a:srgbClr val="1F497D"/>
              </a:solidFill>
              <a:bevel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" name="Shape 190">
              <a:extLst>
                <a:ext uri="{FF2B5EF4-FFF2-40B4-BE49-F238E27FC236}">
                  <a16:creationId xmlns:a16="http://schemas.microsoft.com/office/drawing/2014/main" id="{3E4A9448-6DFE-8642-BD4F-E084D5BAA077}"/>
                </a:ext>
              </a:extLst>
            </p:cNvPr>
            <p:cNvSpPr/>
            <p:nvPr/>
          </p:nvSpPr>
          <p:spPr>
            <a:xfrm>
              <a:off x="3632872" y="5305625"/>
              <a:ext cx="2057401" cy="1"/>
            </a:xfrm>
            <a:prstGeom prst="line">
              <a:avLst/>
            </a:prstGeom>
            <a:ln w="38100">
              <a:solidFill>
                <a:srgbClr val="000000"/>
              </a:solidFill>
              <a:bevel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4" name="Shape 191">
              <a:extLst>
                <a:ext uri="{FF2B5EF4-FFF2-40B4-BE49-F238E27FC236}">
                  <a16:creationId xmlns:a16="http://schemas.microsoft.com/office/drawing/2014/main" id="{6270C6CA-8097-F649-91A8-6C7B3E910CC7}"/>
                </a:ext>
              </a:extLst>
            </p:cNvPr>
            <p:cNvSpPr/>
            <p:nvPr/>
          </p:nvSpPr>
          <p:spPr>
            <a:xfrm flipH="1">
              <a:off x="3185552" y="4896805"/>
              <a:ext cx="1" cy="580270"/>
            </a:xfrm>
            <a:prstGeom prst="line">
              <a:avLst/>
            </a:prstGeom>
            <a:ln w="63500">
              <a:solidFill>
                <a:srgbClr val="1F497D"/>
              </a:solidFill>
              <a:bevel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5" name="Shape 192">
              <a:extLst>
                <a:ext uri="{FF2B5EF4-FFF2-40B4-BE49-F238E27FC236}">
                  <a16:creationId xmlns:a16="http://schemas.microsoft.com/office/drawing/2014/main" id="{A831310E-6ABC-E748-83C7-9379372F93B8}"/>
                </a:ext>
              </a:extLst>
            </p:cNvPr>
            <p:cNvSpPr/>
            <p:nvPr/>
          </p:nvSpPr>
          <p:spPr>
            <a:xfrm>
              <a:off x="3632872" y="5305624"/>
              <a:ext cx="1" cy="584628"/>
            </a:xfrm>
            <a:prstGeom prst="line">
              <a:avLst/>
            </a:prstGeom>
            <a:ln w="63500">
              <a:solidFill>
                <a:srgbClr val="1F497D"/>
              </a:solidFill>
              <a:bevel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6" name="Shape 193">
              <a:extLst>
                <a:ext uri="{FF2B5EF4-FFF2-40B4-BE49-F238E27FC236}">
                  <a16:creationId xmlns:a16="http://schemas.microsoft.com/office/drawing/2014/main" id="{8118BB45-9134-9344-998A-19424C161387}"/>
                </a:ext>
              </a:extLst>
            </p:cNvPr>
            <p:cNvSpPr/>
            <p:nvPr/>
          </p:nvSpPr>
          <p:spPr>
            <a:xfrm>
              <a:off x="3163354" y="5446312"/>
              <a:ext cx="447319" cy="413178"/>
            </a:xfrm>
            <a:prstGeom prst="line">
              <a:avLst/>
            </a:prstGeom>
            <a:ln w="63500">
              <a:solidFill>
                <a:srgbClr val="1F497D"/>
              </a:solidFill>
              <a:bevel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7" name="Shape 194">
              <a:extLst>
                <a:ext uri="{FF2B5EF4-FFF2-40B4-BE49-F238E27FC236}">
                  <a16:creationId xmlns:a16="http://schemas.microsoft.com/office/drawing/2014/main" id="{FD21E6D3-8DE4-FF40-BBAC-C76903B2F989}"/>
                </a:ext>
              </a:extLst>
            </p:cNvPr>
            <p:cNvSpPr/>
            <p:nvPr/>
          </p:nvSpPr>
          <p:spPr>
            <a:xfrm>
              <a:off x="5690271" y="5305624"/>
              <a:ext cx="1" cy="584628"/>
            </a:xfrm>
            <a:prstGeom prst="line">
              <a:avLst/>
            </a:prstGeom>
            <a:ln w="38100">
              <a:solidFill>
                <a:srgbClr val="000000"/>
              </a:solidFill>
              <a:bevel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8" name="Shape 195">
              <a:extLst>
                <a:ext uri="{FF2B5EF4-FFF2-40B4-BE49-F238E27FC236}">
                  <a16:creationId xmlns:a16="http://schemas.microsoft.com/office/drawing/2014/main" id="{EDA5E9C4-BD19-CF4B-B483-C533DA6A0191}"/>
                </a:ext>
              </a:extLst>
            </p:cNvPr>
            <p:cNvSpPr/>
            <p:nvPr/>
          </p:nvSpPr>
          <p:spPr>
            <a:xfrm>
              <a:off x="3632872" y="5890251"/>
              <a:ext cx="2057401" cy="1"/>
            </a:xfrm>
            <a:prstGeom prst="line">
              <a:avLst/>
            </a:prstGeom>
            <a:ln w="38100">
              <a:solidFill>
                <a:srgbClr val="000000"/>
              </a:solidFill>
              <a:bevel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9" name="Shape 196">
              <a:extLst>
                <a:ext uri="{FF2B5EF4-FFF2-40B4-BE49-F238E27FC236}">
                  <a16:creationId xmlns:a16="http://schemas.microsoft.com/office/drawing/2014/main" id="{5B3A6E51-A4FD-EA48-991D-70CFD1D6BDF6}"/>
                </a:ext>
              </a:extLst>
            </p:cNvPr>
            <p:cNvSpPr/>
            <p:nvPr/>
          </p:nvSpPr>
          <p:spPr>
            <a:xfrm>
              <a:off x="2361718" y="5419925"/>
              <a:ext cx="1047495" cy="1"/>
            </a:xfrm>
            <a:prstGeom prst="line">
              <a:avLst/>
            </a:prstGeom>
            <a:ln w="50800">
              <a:solidFill>
                <a:srgbClr val="000000"/>
              </a:solidFill>
              <a:bevel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0" name="Shape 197">
              <a:extLst>
                <a:ext uri="{FF2B5EF4-FFF2-40B4-BE49-F238E27FC236}">
                  <a16:creationId xmlns:a16="http://schemas.microsoft.com/office/drawing/2014/main" id="{0705BAC5-FD52-1241-939E-84F3ADB07B97}"/>
                </a:ext>
              </a:extLst>
            </p:cNvPr>
            <p:cNvSpPr/>
            <p:nvPr/>
          </p:nvSpPr>
          <p:spPr>
            <a:xfrm>
              <a:off x="3670972" y="5419925"/>
              <a:ext cx="1752601" cy="1"/>
            </a:xfrm>
            <a:prstGeom prst="line">
              <a:avLst/>
            </a:prstGeom>
            <a:ln w="50800">
              <a:solidFill>
                <a:srgbClr val="000000"/>
              </a:solidFill>
              <a:bevel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1" name="Shape 198">
              <a:extLst>
                <a:ext uri="{FF2B5EF4-FFF2-40B4-BE49-F238E27FC236}">
                  <a16:creationId xmlns:a16="http://schemas.microsoft.com/office/drawing/2014/main" id="{E56C84A4-962F-4B4A-A44D-DE01BF45A3ED}"/>
                </a:ext>
              </a:extLst>
            </p:cNvPr>
            <p:cNvSpPr/>
            <p:nvPr/>
          </p:nvSpPr>
          <p:spPr>
            <a:xfrm>
              <a:off x="5156872" y="4914326"/>
              <a:ext cx="1" cy="562750"/>
            </a:xfrm>
            <a:prstGeom prst="line">
              <a:avLst/>
            </a:prstGeom>
            <a:ln>
              <a:solidFill>
                <a:srgbClr val="000000"/>
              </a:solidFill>
              <a:bevel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2" name="Shape 199">
              <a:extLst>
                <a:ext uri="{FF2B5EF4-FFF2-40B4-BE49-F238E27FC236}">
                  <a16:creationId xmlns:a16="http://schemas.microsoft.com/office/drawing/2014/main" id="{DECC8743-C4DC-844E-932E-94A42D0BEFE9}"/>
                </a:ext>
              </a:extLst>
            </p:cNvPr>
            <p:cNvSpPr/>
            <p:nvPr/>
          </p:nvSpPr>
          <p:spPr>
            <a:xfrm flipH="1" flipV="1">
              <a:off x="5156871" y="5477076"/>
              <a:ext cx="533401" cy="413177"/>
            </a:xfrm>
            <a:prstGeom prst="line">
              <a:avLst/>
            </a:prstGeom>
            <a:ln>
              <a:solidFill>
                <a:srgbClr val="000000"/>
              </a:solidFill>
              <a:bevel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3" name="Shape 200">
              <a:extLst>
                <a:ext uri="{FF2B5EF4-FFF2-40B4-BE49-F238E27FC236}">
                  <a16:creationId xmlns:a16="http://schemas.microsoft.com/office/drawing/2014/main" id="{ABEC234C-D581-2A48-A2C2-47A4B689D48C}"/>
                </a:ext>
              </a:extLst>
            </p:cNvPr>
            <p:cNvSpPr/>
            <p:nvPr/>
          </p:nvSpPr>
          <p:spPr>
            <a:xfrm>
              <a:off x="3185552" y="5477074"/>
              <a:ext cx="1971321" cy="1"/>
            </a:xfrm>
            <a:prstGeom prst="line">
              <a:avLst/>
            </a:prstGeom>
            <a:ln>
              <a:solidFill>
                <a:srgbClr val="000000"/>
              </a:solidFill>
              <a:bevel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4" name="Shape 201">
              <a:extLst>
                <a:ext uri="{FF2B5EF4-FFF2-40B4-BE49-F238E27FC236}">
                  <a16:creationId xmlns:a16="http://schemas.microsoft.com/office/drawing/2014/main" id="{D2EC81F4-B085-6D4D-BA2E-588B0B1335A4}"/>
                </a:ext>
              </a:extLst>
            </p:cNvPr>
            <p:cNvSpPr/>
            <p:nvPr/>
          </p:nvSpPr>
          <p:spPr>
            <a:xfrm>
              <a:off x="5690272" y="5419925"/>
              <a:ext cx="609601" cy="1"/>
            </a:xfrm>
            <a:prstGeom prst="line">
              <a:avLst/>
            </a:prstGeom>
            <a:ln w="50800">
              <a:solidFill>
                <a:srgbClr val="000000"/>
              </a:solidFill>
              <a:bevel/>
              <a:tailEnd type="triangle"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8B54B4E-EBDD-7746-9A2D-691CA001FDD5}"/>
              </a:ext>
            </a:extLst>
          </p:cNvPr>
          <p:cNvGrpSpPr/>
          <p:nvPr/>
        </p:nvGrpSpPr>
        <p:grpSpPr>
          <a:xfrm>
            <a:off x="6946989" y="4630235"/>
            <a:ext cx="3493194" cy="2227765"/>
            <a:chOff x="6946989" y="4630235"/>
            <a:chExt cx="3493194" cy="2227765"/>
          </a:xfrm>
        </p:grpSpPr>
        <p:pic>
          <p:nvPicPr>
            <p:cNvPr id="5" name="image15.png">
              <a:extLst>
                <a:ext uri="{FF2B5EF4-FFF2-40B4-BE49-F238E27FC236}">
                  <a16:creationId xmlns:a16="http://schemas.microsoft.com/office/drawing/2014/main" id="{B9C46E74-D959-1D4C-9C36-6874BB356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46989" y="4751916"/>
              <a:ext cx="2905785" cy="210608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5" name="Shape 202">
              <a:extLst>
                <a:ext uri="{FF2B5EF4-FFF2-40B4-BE49-F238E27FC236}">
                  <a16:creationId xmlns:a16="http://schemas.microsoft.com/office/drawing/2014/main" id="{8606F508-C33E-E546-B8D8-1AA2D3EC0A69}"/>
                </a:ext>
              </a:extLst>
            </p:cNvPr>
            <p:cNvSpPr/>
            <p:nvPr/>
          </p:nvSpPr>
          <p:spPr>
            <a:xfrm>
              <a:off x="7097272" y="5528732"/>
              <a:ext cx="638955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/>
            <a:p>
              <a:r>
                <a:rPr lang="en-US"/>
                <a:t>View</a:t>
              </a:r>
              <a:endParaRPr/>
            </a:p>
            <a:p>
              <a:r>
                <a:t>Plane</a:t>
              </a:r>
            </a:p>
          </p:txBody>
        </p:sp>
        <p:sp>
          <p:nvSpPr>
            <p:cNvPr id="26" name="Shape 203">
              <a:extLst>
                <a:ext uri="{FF2B5EF4-FFF2-40B4-BE49-F238E27FC236}">
                  <a16:creationId xmlns:a16="http://schemas.microsoft.com/office/drawing/2014/main" id="{28365018-F50F-0746-87ED-A9721452C0EA}"/>
                </a:ext>
              </a:extLst>
            </p:cNvPr>
            <p:cNvSpPr/>
            <p:nvPr/>
          </p:nvSpPr>
          <p:spPr>
            <a:xfrm flipV="1">
              <a:off x="7715338" y="5609166"/>
              <a:ext cx="677334" cy="116418"/>
            </a:xfrm>
            <a:prstGeom prst="line">
              <a:avLst/>
            </a:prstGeom>
            <a:ln w="25400">
              <a:solidFill>
                <a:srgbClr val="000000"/>
              </a:solidFill>
              <a:bevel/>
              <a:tailEnd type="triangle"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7" name="Shape 204">
              <a:extLst>
                <a:ext uri="{FF2B5EF4-FFF2-40B4-BE49-F238E27FC236}">
                  <a16:creationId xmlns:a16="http://schemas.microsoft.com/office/drawing/2014/main" id="{E349B24D-46F5-F246-B02F-AB9FD1882F55}"/>
                </a:ext>
              </a:extLst>
            </p:cNvPr>
            <p:cNvSpPr/>
            <p:nvPr/>
          </p:nvSpPr>
          <p:spPr>
            <a:xfrm>
              <a:off x="9203869" y="4630235"/>
              <a:ext cx="1236314" cy="3484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/>
            <a:p>
              <a:r>
                <a:rPr dirty="0"/>
                <a:t>Look Vector</a:t>
              </a:r>
            </a:p>
          </p:txBody>
        </p:sp>
        <p:sp>
          <p:nvSpPr>
            <p:cNvPr id="28" name="Shape 205">
              <a:extLst>
                <a:ext uri="{FF2B5EF4-FFF2-40B4-BE49-F238E27FC236}">
                  <a16:creationId xmlns:a16="http://schemas.microsoft.com/office/drawing/2014/main" id="{879C0665-B2E9-CC44-B754-206D0D5643E9}"/>
                </a:ext>
              </a:extLst>
            </p:cNvPr>
            <p:cNvSpPr/>
            <p:nvPr/>
          </p:nvSpPr>
          <p:spPr>
            <a:xfrm flipH="1">
              <a:off x="9569538" y="4923681"/>
              <a:ext cx="74766" cy="304486"/>
            </a:xfrm>
            <a:prstGeom prst="line">
              <a:avLst/>
            </a:prstGeom>
            <a:ln>
              <a:solidFill>
                <a:srgbClr val="000000"/>
              </a:solidFill>
              <a:bevel/>
              <a:tailEnd type="triangle"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29" name="Shape 206">
              <a:extLst>
                <a:ext uri="{FF2B5EF4-FFF2-40B4-BE49-F238E27FC236}">
                  <a16:creationId xmlns:a16="http://schemas.microsoft.com/office/drawing/2014/main" id="{38686A5E-C77C-1645-86AD-E3212D97D384}"/>
                </a:ext>
              </a:extLst>
            </p:cNvPr>
            <p:cNvSpPr/>
            <p:nvPr/>
          </p:nvSpPr>
          <p:spPr>
            <a:xfrm>
              <a:off x="8501407" y="5456766"/>
              <a:ext cx="318833" cy="285752"/>
            </a:xfrm>
            <a:prstGeom prst="line">
              <a:avLst/>
            </a:prstGeom>
            <a:ln w="63500">
              <a:solidFill>
                <a:srgbClr val="1F497D"/>
              </a:solidFill>
              <a:bevel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0" name="Shape 207">
              <a:extLst>
                <a:ext uri="{FF2B5EF4-FFF2-40B4-BE49-F238E27FC236}">
                  <a16:creationId xmlns:a16="http://schemas.microsoft.com/office/drawing/2014/main" id="{2453DEF7-B032-824B-B723-95486643C6E4}"/>
                </a:ext>
              </a:extLst>
            </p:cNvPr>
            <p:cNvSpPr/>
            <p:nvPr/>
          </p:nvSpPr>
          <p:spPr>
            <a:xfrm>
              <a:off x="8805421" y="5736166"/>
              <a:ext cx="10585" cy="317502"/>
            </a:xfrm>
            <a:prstGeom prst="line">
              <a:avLst/>
            </a:prstGeom>
            <a:ln w="63500">
              <a:solidFill>
                <a:srgbClr val="1F497D"/>
              </a:solidFill>
              <a:bevel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1" name="Shape 208">
              <a:extLst>
                <a:ext uri="{FF2B5EF4-FFF2-40B4-BE49-F238E27FC236}">
                  <a16:creationId xmlns:a16="http://schemas.microsoft.com/office/drawing/2014/main" id="{DD18CEC4-8174-5047-B2C6-05FD6BCD2810}"/>
                </a:ext>
              </a:extLst>
            </p:cNvPr>
            <p:cNvSpPr/>
            <p:nvPr/>
          </p:nvSpPr>
          <p:spPr>
            <a:xfrm>
              <a:off x="8486640" y="5456766"/>
              <a:ext cx="1" cy="278719"/>
            </a:xfrm>
            <a:prstGeom prst="line">
              <a:avLst/>
            </a:prstGeom>
            <a:ln w="63500">
              <a:solidFill>
                <a:srgbClr val="1F497D"/>
              </a:solidFill>
              <a:bevel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32" name="Shape 209">
              <a:extLst>
                <a:ext uri="{FF2B5EF4-FFF2-40B4-BE49-F238E27FC236}">
                  <a16:creationId xmlns:a16="http://schemas.microsoft.com/office/drawing/2014/main" id="{FB35251F-24AE-8447-9BFB-824B476122E5}"/>
                </a:ext>
              </a:extLst>
            </p:cNvPr>
            <p:cNvSpPr/>
            <p:nvPr/>
          </p:nvSpPr>
          <p:spPr>
            <a:xfrm>
              <a:off x="8464400" y="5735484"/>
              <a:ext cx="362189" cy="297016"/>
            </a:xfrm>
            <a:prstGeom prst="line">
              <a:avLst/>
            </a:prstGeom>
            <a:ln w="63500">
              <a:solidFill>
                <a:srgbClr val="1F497D"/>
              </a:solidFill>
              <a:bevel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4942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C4D5-3060-F143-AE55-D87FBB60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Volume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E3E83-35CA-EC4A-93E8-5731A372D3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Parameters for </a:t>
            </a:r>
            <a:r>
              <a:rPr lang="en-US" dirty="0">
                <a:solidFill>
                  <a:schemeClr val="tx1"/>
                </a:solidFill>
              </a:rPr>
              <a:t>perspective view </a:t>
            </a:r>
            <a:r>
              <a:rPr lang="en-US" b="1" dirty="0">
                <a:solidFill>
                  <a:schemeClr val="tx1"/>
                </a:solidFill>
              </a:rPr>
              <a:t>frustum:</a:t>
            </a:r>
          </a:p>
          <a:p>
            <a:pPr marL="742950" indent="-514350">
              <a:buFont typeface="+mj-lt"/>
              <a:buAutoNum type="arabicPeriod"/>
            </a:pPr>
            <a:r>
              <a:rPr lang="en-US" dirty="0"/>
              <a:t>Position</a:t>
            </a:r>
          </a:p>
          <a:p>
            <a:pPr marL="742950" indent="-514350">
              <a:buFont typeface="+mj-lt"/>
              <a:buAutoNum type="arabicPeriod"/>
            </a:pPr>
            <a:r>
              <a:rPr lang="en-US" dirty="0"/>
              <a:t>Look Vector</a:t>
            </a:r>
          </a:p>
          <a:p>
            <a:pPr marL="742950" indent="-514350">
              <a:buFont typeface="+mj-lt"/>
              <a:buAutoNum type="arabicPeriod"/>
            </a:pPr>
            <a:r>
              <a:rPr lang="en-US" dirty="0"/>
              <a:t>Orientation</a:t>
            </a:r>
          </a:p>
          <a:p>
            <a:pPr marL="742950" indent="-514350">
              <a:buFont typeface="+mj-lt"/>
              <a:buAutoNum type="arabicPeriod"/>
            </a:pPr>
            <a:r>
              <a:rPr lang="en-US" dirty="0"/>
              <a:t>Aspect Ratio</a:t>
            </a:r>
          </a:p>
          <a:p>
            <a:pPr marL="742950" indent="-514350">
              <a:buFont typeface="+mj-lt"/>
              <a:buAutoNum type="arabicPeriod"/>
            </a:pPr>
            <a:r>
              <a:rPr lang="en-US" dirty="0"/>
              <a:t>View Angle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A05EE7-8068-124F-BAD3-53934F3B45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FE8DE25-A82D-0F49-8A9E-F9BD9E7F7BCE}"/>
              </a:ext>
            </a:extLst>
          </p:cNvPr>
          <p:cNvGrpSpPr/>
          <p:nvPr/>
        </p:nvGrpSpPr>
        <p:grpSpPr>
          <a:xfrm>
            <a:off x="6368920" y="2899610"/>
            <a:ext cx="4814258" cy="3070266"/>
            <a:chOff x="6946989" y="4630235"/>
            <a:chExt cx="3493194" cy="2227765"/>
          </a:xfrm>
        </p:grpSpPr>
        <p:pic>
          <p:nvPicPr>
            <p:cNvPr id="6" name="image15.png">
              <a:extLst>
                <a:ext uri="{FF2B5EF4-FFF2-40B4-BE49-F238E27FC236}">
                  <a16:creationId xmlns:a16="http://schemas.microsoft.com/office/drawing/2014/main" id="{39485BC9-5565-8B40-BE17-DB30BD16C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46989" y="4751916"/>
              <a:ext cx="2905785" cy="210608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" name="Shape 202">
              <a:extLst>
                <a:ext uri="{FF2B5EF4-FFF2-40B4-BE49-F238E27FC236}">
                  <a16:creationId xmlns:a16="http://schemas.microsoft.com/office/drawing/2014/main" id="{C86D1A57-933D-2B4B-B3BD-57D546599D2C}"/>
                </a:ext>
              </a:extLst>
            </p:cNvPr>
            <p:cNvSpPr/>
            <p:nvPr/>
          </p:nvSpPr>
          <p:spPr>
            <a:xfrm>
              <a:off x="7097272" y="5528732"/>
              <a:ext cx="638955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/>
            <a:p>
              <a:r>
                <a:rPr lang="en-US"/>
                <a:t>View</a:t>
              </a:r>
              <a:endParaRPr/>
            </a:p>
            <a:p>
              <a:r>
                <a:t>Plane</a:t>
              </a:r>
            </a:p>
          </p:txBody>
        </p:sp>
        <p:sp>
          <p:nvSpPr>
            <p:cNvPr id="8" name="Shape 203">
              <a:extLst>
                <a:ext uri="{FF2B5EF4-FFF2-40B4-BE49-F238E27FC236}">
                  <a16:creationId xmlns:a16="http://schemas.microsoft.com/office/drawing/2014/main" id="{64C1A92B-273F-DC4D-936D-78A5585E384F}"/>
                </a:ext>
              </a:extLst>
            </p:cNvPr>
            <p:cNvSpPr/>
            <p:nvPr/>
          </p:nvSpPr>
          <p:spPr>
            <a:xfrm flipV="1">
              <a:off x="7715338" y="5609166"/>
              <a:ext cx="677334" cy="116418"/>
            </a:xfrm>
            <a:prstGeom prst="line">
              <a:avLst/>
            </a:prstGeom>
            <a:ln w="25400">
              <a:solidFill>
                <a:srgbClr val="000000"/>
              </a:solidFill>
              <a:bevel/>
              <a:tailEnd type="triangle"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9" name="Shape 204">
              <a:extLst>
                <a:ext uri="{FF2B5EF4-FFF2-40B4-BE49-F238E27FC236}">
                  <a16:creationId xmlns:a16="http://schemas.microsoft.com/office/drawing/2014/main" id="{ABE53C61-01A1-6542-A075-EA84EA1975A3}"/>
                </a:ext>
              </a:extLst>
            </p:cNvPr>
            <p:cNvSpPr/>
            <p:nvPr/>
          </p:nvSpPr>
          <p:spPr>
            <a:xfrm>
              <a:off x="9203869" y="4630235"/>
              <a:ext cx="1236314" cy="34843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/>
            <a:p>
              <a:r>
                <a:rPr dirty="0"/>
                <a:t>Look Vector</a:t>
              </a:r>
            </a:p>
          </p:txBody>
        </p:sp>
        <p:sp>
          <p:nvSpPr>
            <p:cNvPr id="10" name="Shape 205">
              <a:extLst>
                <a:ext uri="{FF2B5EF4-FFF2-40B4-BE49-F238E27FC236}">
                  <a16:creationId xmlns:a16="http://schemas.microsoft.com/office/drawing/2014/main" id="{899B9EAB-C88C-8E4A-AED8-F9164928E5A7}"/>
                </a:ext>
              </a:extLst>
            </p:cNvPr>
            <p:cNvSpPr/>
            <p:nvPr/>
          </p:nvSpPr>
          <p:spPr>
            <a:xfrm flipH="1">
              <a:off x="9569538" y="4923681"/>
              <a:ext cx="74766" cy="304486"/>
            </a:xfrm>
            <a:prstGeom prst="line">
              <a:avLst/>
            </a:prstGeom>
            <a:ln>
              <a:solidFill>
                <a:srgbClr val="000000"/>
              </a:solidFill>
              <a:bevel/>
              <a:tailEnd type="triangle"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1" name="Shape 206">
              <a:extLst>
                <a:ext uri="{FF2B5EF4-FFF2-40B4-BE49-F238E27FC236}">
                  <a16:creationId xmlns:a16="http://schemas.microsoft.com/office/drawing/2014/main" id="{DEAD90D5-A16D-7948-BD88-1DFAA1737489}"/>
                </a:ext>
              </a:extLst>
            </p:cNvPr>
            <p:cNvSpPr/>
            <p:nvPr/>
          </p:nvSpPr>
          <p:spPr>
            <a:xfrm>
              <a:off x="8501407" y="5456766"/>
              <a:ext cx="318833" cy="285752"/>
            </a:xfrm>
            <a:prstGeom prst="line">
              <a:avLst/>
            </a:prstGeom>
            <a:ln w="63500">
              <a:solidFill>
                <a:srgbClr val="1F497D"/>
              </a:solidFill>
              <a:bevel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2" name="Shape 207">
              <a:extLst>
                <a:ext uri="{FF2B5EF4-FFF2-40B4-BE49-F238E27FC236}">
                  <a16:creationId xmlns:a16="http://schemas.microsoft.com/office/drawing/2014/main" id="{F5E18BEF-F2BC-0A4F-AF56-03A9C8F189EC}"/>
                </a:ext>
              </a:extLst>
            </p:cNvPr>
            <p:cNvSpPr/>
            <p:nvPr/>
          </p:nvSpPr>
          <p:spPr>
            <a:xfrm>
              <a:off x="8805421" y="5736166"/>
              <a:ext cx="10585" cy="317502"/>
            </a:xfrm>
            <a:prstGeom prst="line">
              <a:avLst/>
            </a:prstGeom>
            <a:ln w="63500">
              <a:solidFill>
                <a:srgbClr val="1F497D"/>
              </a:solidFill>
              <a:bevel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3" name="Shape 208">
              <a:extLst>
                <a:ext uri="{FF2B5EF4-FFF2-40B4-BE49-F238E27FC236}">
                  <a16:creationId xmlns:a16="http://schemas.microsoft.com/office/drawing/2014/main" id="{50D85F15-5E29-5545-AB48-58F705A8DB2A}"/>
                </a:ext>
              </a:extLst>
            </p:cNvPr>
            <p:cNvSpPr/>
            <p:nvPr/>
          </p:nvSpPr>
          <p:spPr>
            <a:xfrm>
              <a:off x="8486640" y="5456766"/>
              <a:ext cx="1" cy="278719"/>
            </a:xfrm>
            <a:prstGeom prst="line">
              <a:avLst/>
            </a:prstGeom>
            <a:ln w="63500">
              <a:solidFill>
                <a:srgbClr val="1F497D"/>
              </a:solidFill>
              <a:bevel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14" name="Shape 209">
              <a:extLst>
                <a:ext uri="{FF2B5EF4-FFF2-40B4-BE49-F238E27FC236}">
                  <a16:creationId xmlns:a16="http://schemas.microsoft.com/office/drawing/2014/main" id="{02D0DA3E-8F51-E64B-93FA-8C5E15C28F0E}"/>
                </a:ext>
              </a:extLst>
            </p:cNvPr>
            <p:cNvSpPr/>
            <p:nvPr/>
          </p:nvSpPr>
          <p:spPr>
            <a:xfrm>
              <a:off x="8464400" y="5735484"/>
              <a:ext cx="362189" cy="297016"/>
            </a:xfrm>
            <a:prstGeom prst="line">
              <a:avLst/>
            </a:prstGeom>
            <a:ln w="63500">
              <a:solidFill>
                <a:srgbClr val="1F497D"/>
              </a:solidFill>
              <a:bevel/>
            </a:ln>
          </p:spPr>
          <p:txBody>
            <a:bodyPr lIns="45719" rIns="45719"/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7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C53AE-171A-7C4A-AE6A-CA87DD75E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Volume (1. Position)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DB07B-E3B9-4443-8E00-D54AA5AADB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8128000" cy="452596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Where is the camera located with respect to the origin, in the world coordinate system?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0C747-61DB-4746-985C-B5EBB94350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pic>
        <p:nvPicPr>
          <p:cNvPr id="5" name="image20.png">
            <a:extLst>
              <a:ext uri="{FF2B5EF4-FFF2-40B4-BE49-F238E27FC236}">
                <a16:creationId xmlns:a16="http://schemas.microsoft.com/office/drawing/2014/main" id="{F8693D9D-A0BE-2A4C-8910-3275211F2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76"/>
          <a:stretch/>
        </p:blipFill>
        <p:spPr>
          <a:xfrm>
            <a:off x="8737600" y="1730967"/>
            <a:ext cx="3003665" cy="3971613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249">
            <a:extLst>
              <a:ext uri="{FF2B5EF4-FFF2-40B4-BE49-F238E27FC236}">
                <a16:creationId xmlns:a16="http://schemas.microsoft.com/office/drawing/2014/main" id="{436A6AF6-530C-A847-8940-3588E10DA1BD}"/>
              </a:ext>
            </a:extLst>
          </p:cNvPr>
          <p:cNvSpPr/>
          <p:nvPr/>
        </p:nvSpPr>
        <p:spPr>
          <a:xfrm>
            <a:off x="6932613" y="6439493"/>
            <a:ext cx="4023360" cy="201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/>
            </a:lvl1pPr>
          </a:lstStyle>
          <a:p>
            <a:pPr>
              <a:defRPr sz="1800"/>
            </a:pPr>
            <a:r>
              <a:rPr sz="800" dirty="0"/>
              <a:t>Courtesy of http://</a:t>
            </a:r>
            <a:r>
              <a:rPr sz="800" dirty="0" err="1"/>
              <a:t>viz.aset.psu.edu</a:t>
            </a:r>
            <a:r>
              <a:rPr sz="800" dirty="0"/>
              <a:t>/</a:t>
            </a:r>
            <a:r>
              <a:rPr sz="800" dirty="0" err="1"/>
              <a:t>gho</a:t>
            </a:r>
            <a:r>
              <a:rPr sz="800" dirty="0"/>
              <a:t>/</a:t>
            </a:r>
            <a:r>
              <a:rPr sz="800" dirty="0" err="1"/>
              <a:t>sem_notes</a:t>
            </a:r>
            <a:r>
              <a:rPr sz="800" dirty="0"/>
              <a:t>/3d_fundamentals/gifs/</a:t>
            </a:r>
            <a:r>
              <a:rPr sz="800" dirty="0" err="1"/>
              <a:t>left_right_hand.gif</a:t>
            </a:r>
            <a:endParaRPr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FC8B2F-D1E1-0C48-4FFA-6EFF82361353}"/>
              </a:ext>
            </a:extLst>
          </p:cNvPr>
          <p:cNvSpPr/>
          <p:nvPr/>
        </p:nvSpPr>
        <p:spPr>
          <a:xfrm>
            <a:off x="9696261" y="3766242"/>
            <a:ext cx="1421394" cy="1936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5E43-BD9F-8947-8E22-47B4983FB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Volume ( 2. Look Vector)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9909F-83D2-F64B-8B31-E5A8322133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Look vector specifies the direction camera is pointing.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In some graphics frameworks, look vector is not specified directly but is derived using ‘eye’ and ‘center’ camera parameters, which are the camera’s position and the point it’s looking at, respectively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5B021-8A5B-BF40-8102-04090F45D3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pic>
        <p:nvPicPr>
          <p:cNvPr id="5" name="image18.png">
            <a:extLst>
              <a:ext uri="{FF2B5EF4-FFF2-40B4-BE49-F238E27FC236}">
                <a16:creationId xmlns:a16="http://schemas.microsoft.com/office/drawing/2014/main" id="{313ADAE5-2E85-D642-9821-20419ABA3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491" y="3610363"/>
            <a:ext cx="3073017" cy="31111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6943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52C28-B413-9A43-906D-36D93EFF2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Volume (3. Orientation)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91E9F2-EEB5-B54A-89B4-D85B486C3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800" dirty="0"/>
              <a:t>Orientation is specified by a direction to look in and a non-collinear vector </a:t>
            </a:r>
            <a:r>
              <a:rPr lang="en-US" sz="2800" b="1" dirty="0"/>
              <a:t>Up</a:t>
            </a:r>
            <a:r>
              <a:rPr lang="en-US" sz="2800" dirty="0"/>
              <a:t> from which we derive the rotation of the camera about Look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800" dirty="0"/>
              <a:t>Often points from position to top of camera 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800" dirty="0"/>
              <a:t>Up-vector is often (0,1,0)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85B68D-76E3-B74C-8406-9692E366D1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0E51CF-5E48-174B-B4D0-D87E285EC26E}"/>
              </a:ext>
            </a:extLst>
          </p:cNvPr>
          <p:cNvGrpSpPr/>
          <p:nvPr/>
        </p:nvGrpSpPr>
        <p:grpSpPr>
          <a:xfrm>
            <a:off x="4075934" y="4867908"/>
            <a:ext cx="4953000" cy="1990092"/>
            <a:chOff x="4075934" y="4867908"/>
            <a:chExt cx="4953000" cy="1990092"/>
          </a:xfrm>
        </p:grpSpPr>
        <p:grpSp>
          <p:nvGrpSpPr>
            <p:cNvPr id="5" name="Group 261">
              <a:extLst>
                <a:ext uri="{FF2B5EF4-FFF2-40B4-BE49-F238E27FC236}">
                  <a16:creationId xmlns:a16="http://schemas.microsoft.com/office/drawing/2014/main" id="{C24ADC55-8CBC-0040-8DA7-FD678E829131}"/>
                </a:ext>
              </a:extLst>
            </p:cNvPr>
            <p:cNvGrpSpPr/>
            <p:nvPr/>
          </p:nvGrpSpPr>
          <p:grpSpPr>
            <a:xfrm>
              <a:off x="5893621" y="6127590"/>
              <a:ext cx="1967707" cy="328376"/>
              <a:chOff x="-1" y="-1"/>
              <a:chExt cx="1967705" cy="328374"/>
            </a:xfrm>
          </p:grpSpPr>
          <p:sp>
            <p:nvSpPr>
              <p:cNvPr id="6" name="Shape 259">
                <a:extLst>
                  <a:ext uri="{FF2B5EF4-FFF2-40B4-BE49-F238E27FC236}">
                    <a16:creationId xmlns:a16="http://schemas.microsoft.com/office/drawing/2014/main" id="{96C6D60D-FD31-8F47-99B5-9783D40371E3}"/>
                  </a:ext>
                </a:extLst>
              </p:cNvPr>
              <p:cNvSpPr/>
              <p:nvPr/>
            </p:nvSpPr>
            <p:spPr>
              <a:xfrm flipV="1">
                <a:off x="-1" y="-1"/>
                <a:ext cx="755652" cy="110728"/>
              </a:xfrm>
              <a:prstGeom prst="line">
                <a:avLst/>
              </a:prstGeom>
              <a:noFill/>
              <a:ln w="38100" cap="flat">
                <a:solidFill>
                  <a:srgbClr val="0000FF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7" name="Shape 260">
                <a:extLst>
                  <a:ext uri="{FF2B5EF4-FFF2-40B4-BE49-F238E27FC236}">
                    <a16:creationId xmlns:a16="http://schemas.microsoft.com/office/drawing/2014/main" id="{905F6ED2-BAF9-314B-8911-257BFA575213}"/>
                  </a:ext>
                </a:extLst>
              </p:cNvPr>
              <p:cNvSpPr/>
              <p:nvPr/>
            </p:nvSpPr>
            <p:spPr>
              <a:xfrm>
                <a:off x="475454" y="8332"/>
                <a:ext cx="1492250" cy="3200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900"/>
                  </a:spcBef>
                  <a:defRPr sz="1500" i="1"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>
                  <a:defRPr sz="2400" i="0"/>
                </a:pPr>
                <a:r>
                  <a:rPr sz="1500" i="1" dirty="0"/>
                  <a:t>Look vector</a:t>
                </a:r>
              </a:p>
            </p:txBody>
          </p:sp>
        </p:grpSp>
        <p:grpSp>
          <p:nvGrpSpPr>
            <p:cNvPr id="8" name="Group 264">
              <a:extLst>
                <a:ext uri="{FF2B5EF4-FFF2-40B4-BE49-F238E27FC236}">
                  <a16:creationId xmlns:a16="http://schemas.microsoft.com/office/drawing/2014/main" id="{5EF8E2DE-AADD-3848-8B1A-9CB4C836B095}"/>
                </a:ext>
              </a:extLst>
            </p:cNvPr>
            <p:cNvGrpSpPr/>
            <p:nvPr/>
          </p:nvGrpSpPr>
          <p:grpSpPr>
            <a:xfrm>
              <a:off x="7187433" y="5895416"/>
              <a:ext cx="1841501" cy="548641"/>
              <a:chOff x="0" y="0"/>
              <a:chExt cx="1841500" cy="548640"/>
            </a:xfrm>
          </p:grpSpPr>
          <p:sp>
            <p:nvSpPr>
              <p:cNvPr id="9" name="Shape 262">
                <a:extLst>
                  <a:ext uri="{FF2B5EF4-FFF2-40B4-BE49-F238E27FC236}">
                    <a16:creationId xmlns:a16="http://schemas.microsoft.com/office/drawing/2014/main" id="{ECE03D77-42C8-7441-A696-8D469EA8DD2C}"/>
                  </a:ext>
                </a:extLst>
              </p:cNvPr>
              <p:cNvSpPr/>
              <p:nvPr/>
            </p:nvSpPr>
            <p:spPr>
              <a:xfrm>
                <a:off x="82550" y="0"/>
                <a:ext cx="1758950" cy="5486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ctr">
                  <a:spcBef>
                    <a:spcPts val="900"/>
                  </a:spcBef>
                  <a:defRPr sz="2400">
                    <a:latin typeface="Verdana"/>
                    <a:ea typeface="Verdana"/>
                    <a:cs typeface="Verdana"/>
                    <a:sym typeface="Verdana"/>
                  </a:defRPr>
                </a:pPr>
                <a:r>
                  <a:rPr sz="1500"/>
                  <a:t>point to look at </a:t>
                </a:r>
                <a:r>
                  <a:rPr sz="1500" i="1"/>
                  <a:t>(x’, y’, z’)</a:t>
                </a:r>
              </a:p>
            </p:txBody>
          </p:sp>
          <p:sp>
            <p:nvSpPr>
              <p:cNvPr id="10" name="Shape 263">
                <a:extLst>
                  <a:ext uri="{FF2B5EF4-FFF2-40B4-BE49-F238E27FC236}">
                    <a16:creationId xmlns:a16="http://schemas.microsoft.com/office/drawing/2014/main" id="{448C8068-839E-5149-A41E-0AE9886D129B}"/>
                  </a:ext>
                </a:extLst>
              </p:cNvPr>
              <p:cNvSpPr/>
              <p:nvPr/>
            </p:nvSpPr>
            <p:spPr>
              <a:xfrm>
                <a:off x="0" y="100012"/>
                <a:ext cx="60326" cy="44055"/>
              </a:xfrm>
              <a:prstGeom prst="ellipse">
                <a:avLst/>
              </a:prstGeom>
              <a:solidFill>
                <a:srgbClr val="000000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1" name="Shape 265">
              <a:extLst>
                <a:ext uri="{FF2B5EF4-FFF2-40B4-BE49-F238E27FC236}">
                  <a16:creationId xmlns:a16="http://schemas.microsoft.com/office/drawing/2014/main" id="{611AE746-0B24-EC49-8CEE-D47E184412A9}"/>
                </a:ext>
              </a:extLst>
            </p:cNvPr>
            <p:cNvSpPr/>
            <p:nvPr/>
          </p:nvSpPr>
          <p:spPr>
            <a:xfrm>
              <a:off x="4938057" y="6234514"/>
              <a:ext cx="990601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spcBef>
                  <a:spcPts val="900"/>
                </a:spcBef>
                <a:defRPr sz="1500" i="1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>
                <a:defRPr sz="2400" i="0"/>
              </a:pPr>
              <a:r>
                <a:rPr lang="en-US" sz="1500" i="1" dirty="0"/>
                <a:t>C</a:t>
              </a:r>
              <a:r>
                <a:rPr sz="1500" i="1" dirty="0"/>
                <a:t>amera </a:t>
              </a:r>
              <a:r>
                <a:rPr lang="en-US" sz="1500" i="1" dirty="0"/>
                <a:t>po</a:t>
              </a:r>
              <a:r>
                <a:rPr sz="1500" i="1" dirty="0"/>
                <a:t>sition</a:t>
              </a:r>
            </a:p>
          </p:txBody>
        </p:sp>
        <p:grpSp>
          <p:nvGrpSpPr>
            <p:cNvPr id="12" name="Group 274">
              <a:extLst>
                <a:ext uri="{FF2B5EF4-FFF2-40B4-BE49-F238E27FC236}">
                  <a16:creationId xmlns:a16="http://schemas.microsoft.com/office/drawing/2014/main" id="{7E579E82-798B-0147-AE61-B9E22318FD8E}"/>
                </a:ext>
              </a:extLst>
            </p:cNvPr>
            <p:cNvGrpSpPr/>
            <p:nvPr/>
          </p:nvGrpSpPr>
          <p:grpSpPr>
            <a:xfrm>
              <a:off x="4075934" y="4867908"/>
              <a:ext cx="3408363" cy="1990092"/>
              <a:chOff x="0" y="0"/>
              <a:chExt cx="3408362" cy="1990090"/>
            </a:xfrm>
          </p:grpSpPr>
          <p:sp>
            <p:nvSpPr>
              <p:cNvPr id="13" name="Shape 266">
                <a:extLst>
                  <a:ext uri="{FF2B5EF4-FFF2-40B4-BE49-F238E27FC236}">
                    <a16:creationId xmlns:a16="http://schemas.microsoft.com/office/drawing/2014/main" id="{3EAC5830-4BF8-234C-B2D5-0560FBD74746}"/>
                  </a:ext>
                </a:extLst>
              </p:cNvPr>
              <p:cNvSpPr/>
              <p:nvPr/>
            </p:nvSpPr>
            <p:spPr>
              <a:xfrm flipV="1">
                <a:off x="1770062" y="509588"/>
                <a:ext cx="1282701" cy="867966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14" name="Shape 267">
                <a:extLst>
                  <a:ext uri="{FF2B5EF4-FFF2-40B4-BE49-F238E27FC236}">
                    <a16:creationId xmlns:a16="http://schemas.microsoft.com/office/drawing/2014/main" id="{852878CA-7648-CB42-9371-12B0E82BAFE0}"/>
                  </a:ext>
                </a:extLst>
              </p:cNvPr>
              <p:cNvSpPr/>
              <p:nvPr/>
            </p:nvSpPr>
            <p:spPr>
              <a:xfrm>
                <a:off x="0" y="819150"/>
                <a:ext cx="44926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900"/>
                  </a:spcBef>
                  <a:defRPr sz="1600" i="1"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>
                  <a:defRPr sz="2400" i="0"/>
                </a:pPr>
                <a:r>
                  <a:rPr sz="1600" i="1"/>
                  <a:t>-z</a:t>
                </a:r>
              </a:p>
            </p:txBody>
          </p:sp>
          <p:sp>
            <p:nvSpPr>
              <p:cNvPr id="15" name="Shape 268">
                <a:extLst>
                  <a:ext uri="{FF2B5EF4-FFF2-40B4-BE49-F238E27FC236}">
                    <a16:creationId xmlns:a16="http://schemas.microsoft.com/office/drawing/2014/main" id="{63ECD050-6322-194E-8D40-5023C47D3223}"/>
                  </a:ext>
                </a:extLst>
              </p:cNvPr>
              <p:cNvSpPr/>
              <p:nvPr/>
            </p:nvSpPr>
            <p:spPr>
              <a:xfrm>
                <a:off x="3111500" y="1657350"/>
                <a:ext cx="29686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900"/>
                  </a:spcBef>
                  <a:defRPr sz="1600" i="1"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>
                  <a:defRPr sz="2400" i="0"/>
                </a:pPr>
                <a:r>
                  <a:rPr sz="1600" i="1"/>
                  <a:t>z</a:t>
                </a:r>
              </a:p>
            </p:txBody>
          </p:sp>
          <p:sp>
            <p:nvSpPr>
              <p:cNvPr id="16" name="Shape 269">
                <a:extLst>
                  <a:ext uri="{FF2B5EF4-FFF2-40B4-BE49-F238E27FC236}">
                    <a16:creationId xmlns:a16="http://schemas.microsoft.com/office/drawing/2014/main" id="{58C5A782-1036-CD4D-9AAB-C84795CD8487}"/>
                  </a:ext>
                </a:extLst>
              </p:cNvPr>
              <p:cNvSpPr/>
              <p:nvPr/>
            </p:nvSpPr>
            <p:spPr>
              <a:xfrm>
                <a:off x="1695450" y="0"/>
                <a:ext cx="296863" cy="332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900"/>
                  </a:spcBef>
                  <a:defRPr sz="1600" i="1"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>
                  <a:defRPr sz="2400" i="0"/>
                </a:pPr>
                <a:r>
                  <a:rPr sz="1600" i="1"/>
                  <a:t>y</a:t>
                </a:r>
              </a:p>
            </p:txBody>
          </p:sp>
          <p:sp>
            <p:nvSpPr>
              <p:cNvPr id="17" name="Shape 270">
                <a:extLst>
                  <a:ext uri="{FF2B5EF4-FFF2-40B4-BE49-F238E27FC236}">
                    <a16:creationId xmlns:a16="http://schemas.microsoft.com/office/drawing/2014/main" id="{2FFABB79-CFBF-424B-BDE9-7B8D03FFE025}"/>
                  </a:ext>
                </a:extLst>
              </p:cNvPr>
              <p:cNvSpPr/>
              <p:nvPr/>
            </p:nvSpPr>
            <p:spPr>
              <a:xfrm>
                <a:off x="3052762" y="377428"/>
                <a:ext cx="296863" cy="3327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900"/>
                  </a:spcBef>
                  <a:defRPr sz="1600" i="1"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>
                  <a:defRPr sz="2400" i="0"/>
                </a:pPr>
                <a:r>
                  <a:rPr sz="1600" i="1"/>
                  <a:t>x</a:t>
                </a:r>
              </a:p>
            </p:txBody>
          </p:sp>
          <p:sp>
            <p:nvSpPr>
              <p:cNvPr id="18" name="Shape 271">
                <a:extLst>
                  <a:ext uri="{FF2B5EF4-FFF2-40B4-BE49-F238E27FC236}">
                    <a16:creationId xmlns:a16="http://schemas.microsoft.com/office/drawing/2014/main" id="{7AA64E8C-99DA-8245-AE98-98C613BD0A6D}"/>
                  </a:ext>
                </a:extLst>
              </p:cNvPr>
              <p:cNvSpPr/>
              <p:nvPr/>
            </p:nvSpPr>
            <p:spPr>
              <a:xfrm>
                <a:off x="1752600" y="1382316"/>
                <a:ext cx="1371601" cy="400050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19" name="Shape 272">
                <a:extLst>
                  <a:ext uri="{FF2B5EF4-FFF2-40B4-BE49-F238E27FC236}">
                    <a16:creationId xmlns:a16="http://schemas.microsoft.com/office/drawing/2014/main" id="{38FD644E-8DD9-5C44-88C1-88A8502EA6B6}"/>
                  </a:ext>
                </a:extLst>
              </p:cNvPr>
              <p:cNvSpPr/>
              <p:nvPr/>
            </p:nvSpPr>
            <p:spPr>
              <a:xfrm flipH="1" flipV="1">
                <a:off x="1751013" y="244078"/>
                <a:ext cx="23813" cy="112633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  <p:sp>
            <p:nvSpPr>
              <p:cNvPr id="20" name="Shape 273">
                <a:extLst>
                  <a:ext uri="{FF2B5EF4-FFF2-40B4-BE49-F238E27FC236}">
                    <a16:creationId xmlns:a16="http://schemas.microsoft.com/office/drawing/2014/main" id="{6666C41E-C247-B24D-9814-8A2490752CBD}"/>
                  </a:ext>
                </a:extLst>
              </p:cNvPr>
              <p:cNvSpPr/>
              <p:nvPr/>
            </p:nvSpPr>
            <p:spPr>
              <a:xfrm>
                <a:off x="388937" y="995362"/>
                <a:ext cx="1363663" cy="38695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78E8A5A-7985-1F48-9629-C490C1C9F570}"/>
                </a:ext>
              </a:extLst>
            </p:cNvPr>
            <p:cNvGrpSpPr/>
            <p:nvPr/>
          </p:nvGrpSpPr>
          <p:grpSpPr>
            <a:xfrm>
              <a:off x="5715789" y="5956868"/>
              <a:ext cx="365184" cy="397635"/>
              <a:chOff x="4115478" y="3012109"/>
              <a:chExt cx="365184" cy="397635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7103F03-C609-8A4D-B400-51609B6E6F3A}"/>
                  </a:ext>
                </a:extLst>
              </p:cNvPr>
              <p:cNvCxnSpPr/>
              <p:nvPr/>
            </p:nvCxnSpPr>
            <p:spPr>
              <a:xfrm>
                <a:off x="4121746" y="3013392"/>
                <a:ext cx="0" cy="244078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6860B8A-41E2-F64B-990D-F0D2923D3120}"/>
                  </a:ext>
                </a:extLst>
              </p:cNvPr>
              <p:cNvCxnSpPr/>
              <p:nvPr/>
            </p:nvCxnSpPr>
            <p:spPr>
              <a:xfrm>
                <a:off x="4121746" y="3013392"/>
                <a:ext cx="88794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2CFD350F-D4BF-4B4D-AF54-F8A63FDA6A8E}"/>
                  </a:ext>
                </a:extLst>
              </p:cNvPr>
              <p:cNvCxnSpPr/>
              <p:nvPr/>
            </p:nvCxnSpPr>
            <p:spPr>
              <a:xfrm>
                <a:off x="4274146" y="3165792"/>
                <a:ext cx="88794" cy="0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5CD58BD-0B15-9D4C-935C-6F279AEFBF57}"/>
                  </a:ext>
                </a:extLst>
              </p:cNvPr>
              <p:cNvCxnSpPr/>
              <p:nvPr/>
            </p:nvCxnSpPr>
            <p:spPr>
              <a:xfrm>
                <a:off x="4121746" y="3013392"/>
                <a:ext cx="160796" cy="160796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37F92F0-BEE0-AE41-B8A9-ABA88FBC5A2E}"/>
                  </a:ext>
                </a:extLst>
              </p:cNvPr>
              <p:cNvCxnSpPr/>
              <p:nvPr/>
            </p:nvCxnSpPr>
            <p:spPr>
              <a:xfrm>
                <a:off x="4202144" y="3012109"/>
                <a:ext cx="160796" cy="160796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851EB4C9-0829-6145-9166-19220BF0C212}"/>
                  </a:ext>
                </a:extLst>
              </p:cNvPr>
              <p:cNvCxnSpPr/>
              <p:nvPr/>
            </p:nvCxnSpPr>
            <p:spPr>
              <a:xfrm>
                <a:off x="4115478" y="3248948"/>
                <a:ext cx="160796" cy="160796"/>
              </a:xfrm>
              <a:prstGeom prst="line">
                <a:avLst/>
              </a:prstGeom>
              <a:ln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8" name="Can 27">
                <a:extLst>
                  <a:ext uri="{FF2B5EF4-FFF2-40B4-BE49-F238E27FC236}">
                    <a16:creationId xmlns:a16="http://schemas.microsoft.com/office/drawing/2014/main" id="{216682D7-C853-2D49-A8E5-410A1A5B135B}"/>
                  </a:ext>
                </a:extLst>
              </p:cNvPr>
              <p:cNvSpPr/>
              <p:nvPr/>
            </p:nvSpPr>
            <p:spPr>
              <a:xfrm>
                <a:off x="4297782" y="3154505"/>
                <a:ext cx="182880" cy="210312"/>
              </a:xfrm>
              <a:prstGeom prst="can">
                <a:avLst/>
              </a:prstGeom>
              <a:noFill/>
              <a:ln w="9525" cap="flat">
                <a:solidFill>
                  <a:schemeClr val="tx1"/>
                </a:solidFill>
                <a:prstDash val="solid"/>
                <a:bevel/>
              </a:ln>
              <a:effectLst>
                <a:outerShdw blurRad="50800" dist="43000" dir="5400000" rotWithShape="0">
                  <a:srgbClr val="000000">
                    <a:alpha val="40000"/>
                  </a:srgbClr>
                </a:outerShdw>
              </a:effectLst>
              <a:scene3d>
                <a:camera prst="orthographicFront">
                  <a:rot lat="300001" lon="10799999" rev="5400000"/>
                </a:camera>
                <a:lightRig rig="threeP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24F4BEA-9A03-5149-AB96-7E92370A1E79}"/>
                  </a:ext>
                </a:extLst>
              </p:cNvPr>
              <p:cNvSpPr/>
              <p:nvPr/>
            </p:nvSpPr>
            <p:spPr>
              <a:xfrm>
                <a:off x="4277213" y="3163158"/>
                <a:ext cx="79458" cy="246585"/>
              </a:xfrm>
              <a:prstGeom prst="rect">
                <a:avLst/>
              </a:prstGeom>
              <a:ln w="952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45719" tIns="45719" rIns="45719" bIns="45719" numCol="1" spcCol="38100" rtlCol="0" anchor="ctr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p:grpSp>
        <p:grpSp>
          <p:nvGrpSpPr>
            <p:cNvPr id="30" name="Group 258">
              <a:extLst>
                <a:ext uri="{FF2B5EF4-FFF2-40B4-BE49-F238E27FC236}">
                  <a16:creationId xmlns:a16="http://schemas.microsoft.com/office/drawing/2014/main" id="{7F71F361-3269-E342-8C5C-A4F1CCBB357D}"/>
                </a:ext>
              </a:extLst>
            </p:cNvPr>
            <p:cNvGrpSpPr/>
            <p:nvPr/>
          </p:nvGrpSpPr>
          <p:grpSpPr>
            <a:xfrm>
              <a:off x="4609334" y="5585852"/>
              <a:ext cx="1241427" cy="652468"/>
              <a:chOff x="0" y="-35721"/>
              <a:chExt cx="1241425" cy="652466"/>
            </a:xfrm>
          </p:grpSpPr>
          <p:sp>
            <p:nvSpPr>
              <p:cNvPr id="31" name="Shape 257">
                <a:extLst>
                  <a:ext uri="{FF2B5EF4-FFF2-40B4-BE49-F238E27FC236}">
                    <a16:creationId xmlns:a16="http://schemas.microsoft.com/office/drawing/2014/main" id="{2C6980EF-4313-354D-A01E-08E29ADAED08}"/>
                  </a:ext>
                </a:extLst>
              </p:cNvPr>
              <p:cNvSpPr/>
              <p:nvPr/>
            </p:nvSpPr>
            <p:spPr>
              <a:xfrm>
                <a:off x="0" y="-35721"/>
                <a:ext cx="1219200" cy="3231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900"/>
                  </a:spcBef>
                  <a:defRPr sz="1500" i="1"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>
                  <a:defRPr sz="2400" i="0"/>
                </a:pPr>
                <a:r>
                  <a:rPr sz="1500" i="1" dirty="0"/>
                  <a:t>Up vector</a:t>
                </a:r>
              </a:p>
            </p:txBody>
          </p:sp>
          <p:sp>
            <p:nvSpPr>
              <p:cNvPr id="32" name="Shape 256">
                <a:extLst>
                  <a:ext uri="{FF2B5EF4-FFF2-40B4-BE49-F238E27FC236}">
                    <a16:creationId xmlns:a16="http://schemas.microsoft.com/office/drawing/2014/main" id="{BBDCA4FD-45F1-994A-9DDE-59FA78DD934E}"/>
                  </a:ext>
                </a:extLst>
              </p:cNvPr>
              <p:cNvSpPr/>
              <p:nvPr/>
            </p:nvSpPr>
            <p:spPr>
              <a:xfrm flipH="1" flipV="1">
                <a:off x="866775" y="245268"/>
                <a:ext cx="374650" cy="371477"/>
              </a:xfrm>
              <a:prstGeom prst="line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457200">
                  <a:defRPr sz="1200">
                    <a:latin typeface="+mn-lt"/>
                    <a:ea typeface="+mn-ea"/>
                    <a:cs typeface="+mn-cs"/>
                    <a:sym typeface="Helvetica"/>
                  </a:defRPr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298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055DE-F403-0F4A-BD19-1276128F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Camera Coordinate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64D9E-51E2-7649-B3D9-A387D5CAC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285750">
              <a:lnSpc>
                <a:spcPct val="8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800"/>
            </a:pPr>
            <a:r>
              <a:rPr lang="en-US" sz="2000" dirty="0">
                <a:solidFill>
                  <a:schemeClr val="tx1"/>
                </a:solidFill>
              </a:rPr>
              <a:t>The equivalent of </a:t>
            </a:r>
            <a:r>
              <a:rPr lang="en-US" sz="2000" b="1" i="1" dirty="0">
                <a:solidFill>
                  <a:schemeClr val="tx1"/>
                </a:solidFill>
              </a:rPr>
              <a:t>x, y </a:t>
            </a: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b="1" i="1" dirty="0">
                <a:solidFill>
                  <a:schemeClr val="tx1"/>
                </a:solidFill>
              </a:rPr>
              <a:t>z  </a:t>
            </a:r>
            <a:r>
              <a:rPr lang="en-US" sz="2000" dirty="0">
                <a:solidFill>
                  <a:schemeClr val="tx1"/>
                </a:solidFill>
              </a:rPr>
              <a:t>world coordinate axes in camera space are unit vectors  </a:t>
            </a:r>
            <a:r>
              <a:rPr lang="en-US" sz="2000" b="1" i="1" dirty="0">
                <a:solidFill>
                  <a:schemeClr val="tx1"/>
                </a:solidFill>
              </a:rPr>
              <a:t>u, v, w</a:t>
            </a:r>
          </a:p>
          <a:p>
            <a:pPr marL="514350" indent="-285750">
              <a:lnSpc>
                <a:spcPct val="8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800"/>
            </a:pPr>
            <a:r>
              <a:rPr lang="en-US" sz="2000" dirty="0">
                <a:solidFill>
                  <a:schemeClr val="tx1"/>
                </a:solidFill>
              </a:rPr>
              <a:t>Also a right handed coordinate system</a:t>
            </a:r>
          </a:p>
          <a:p>
            <a:pPr marL="560070" lvl="1" indent="-285750">
              <a:lnSpc>
                <a:spcPct val="8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1F497D"/>
                </a:solidFill>
              </a:defRPr>
            </a:pPr>
            <a:r>
              <a:rPr lang="en-US" sz="2000" b="1" i="1" dirty="0">
                <a:solidFill>
                  <a:schemeClr val="tx1"/>
                </a:solidFill>
              </a:rPr>
              <a:t>w </a:t>
            </a:r>
            <a:r>
              <a:rPr lang="en-US" sz="2000" dirty="0">
                <a:solidFill>
                  <a:schemeClr val="tx1"/>
                </a:solidFill>
              </a:rPr>
              <a:t>is a unit vector in the opposite direction of </a:t>
            </a:r>
            <a:r>
              <a:rPr lang="en-US" sz="2000" b="1" i="1" dirty="0">
                <a:solidFill>
                  <a:schemeClr val="tx1"/>
                </a:solidFill>
              </a:rPr>
              <a:t>look </a:t>
            </a:r>
            <a:r>
              <a:rPr lang="en-US" sz="2000" dirty="0">
                <a:solidFill>
                  <a:schemeClr val="tx1"/>
                </a:solidFill>
              </a:rPr>
              <a:t>(i.e. </a:t>
            </a:r>
            <a:r>
              <a:rPr lang="en-US" sz="2000" b="1" i="1" dirty="0">
                <a:solidFill>
                  <a:schemeClr val="tx1"/>
                </a:solidFill>
              </a:rPr>
              <a:t>look</a:t>
            </a:r>
            <a:r>
              <a:rPr lang="en-US" sz="2000" dirty="0">
                <a:solidFill>
                  <a:schemeClr val="tx1"/>
                </a:solidFill>
              </a:rPr>
              <a:t> lies along the </a:t>
            </a:r>
            <a:r>
              <a:rPr lang="en-US" sz="2000" b="1" i="1" dirty="0">
                <a:solidFill>
                  <a:schemeClr val="tx1"/>
                </a:solidFill>
              </a:rPr>
              <a:t>–-w</a:t>
            </a:r>
            <a:r>
              <a:rPr lang="en-US" sz="2000" dirty="0">
                <a:solidFill>
                  <a:schemeClr val="tx1"/>
                </a:solidFill>
              </a:rPr>
              <a:t> axis)</a:t>
            </a:r>
          </a:p>
          <a:p>
            <a:pPr marL="560070" lvl="1" indent="-285750">
              <a:lnSpc>
                <a:spcPct val="8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1F497D"/>
                </a:solidFill>
              </a:defRPr>
            </a:pPr>
            <a:r>
              <a:rPr lang="en-US" sz="2000" b="1" i="1" dirty="0">
                <a:solidFill>
                  <a:schemeClr val="tx1"/>
                </a:solidFill>
              </a:rPr>
              <a:t>v </a:t>
            </a:r>
            <a:r>
              <a:rPr lang="en-US" sz="2000" dirty="0">
                <a:solidFill>
                  <a:schemeClr val="tx1"/>
                </a:solidFill>
              </a:rPr>
              <a:t>is the component of the up vector perpendicular to </a:t>
            </a:r>
            <a:r>
              <a:rPr lang="en-US" sz="2000" b="1" i="1" dirty="0">
                <a:solidFill>
                  <a:schemeClr val="tx1"/>
                </a:solidFill>
              </a:rPr>
              <a:t>look</a:t>
            </a:r>
            <a:r>
              <a:rPr lang="en-US" sz="2000" dirty="0">
                <a:solidFill>
                  <a:schemeClr val="tx1"/>
                </a:solidFill>
              </a:rPr>
              <a:t>, normalized to unit length</a:t>
            </a:r>
          </a:p>
          <a:p>
            <a:pPr marL="560070" lvl="1" indent="-285750">
              <a:lnSpc>
                <a:spcPct val="8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rgbClr val="1F497D"/>
                </a:solidFill>
              </a:defRPr>
            </a:pPr>
            <a:r>
              <a:rPr lang="en-US" sz="2000" b="1" i="1" dirty="0">
                <a:solidFill>
                  <a:schemeClr val="tx1"/>
                </a:solidFill>
              </a:rPr>
              <a:t>u </a:t>
            </a:r>
            <a:r>
              <a:rPr lang="en-US" sz="2000" dirty="0">
                <a:solidFill>
                  <a:schemeClr val="tx1"/>
                </a:solidFill>
              </a:rPr>
              <a:t>is the unit vector perpendicular to both </a:t>
            </a:r>
            <a:r>
              <a:rPr lang="en-US" sz="2000" b="1" dirty="0">
                <a:solidFill>
                  <a:schemeClr val="tx1"/>
                </a:solidFill>
              </a:rPr>
              <a:t>v </a:t>
            </a: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b="1" dirty="0">
                <a:solidFill>
                  <a:schemeClr val="tx1"/>
                </a:solidFill>
              </a:rPr>
              <a:t>w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1BE4E1-6DF7-F343-9C37-F7277BDE64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1500C97-87C5-1845-B688-3B67EB917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8270" y="3589842"/>
            <a:ext cx="3841966" cy="32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0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C892-3895-7844-B8CC-DE5AFB98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Pros &amp; Cons of Different Rotation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C06E9-A26B-BB47-ACB9-9502BC0B60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C3422E5-0B8E-C841-8893-3277E5FA850E}"/>
              </a:ext>
            </a:extLst>
          </p:cNvPr>
          <p:cNvGraphicFramePr>
            <a:graphicFrameLocks noGrp="1"/>
          </p:cNvGraphicFramePr>
          <p:nvPr/>
        </p:nvGraphicFramePr>
        <p:xfrm>
          <a:off x="304800" y="1417638"/>
          <a:ext cx="11557001" cy="493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25068830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515042700"/>
                    </a:ext>
                  </a:extLst>
                </a:gridCol>
                <a:gridCol w="7213601">
                  <a:extLst>
                    <a:ext uri="{9D8B030D-6E8A-4147-A177-3AD203B41FA5}">
                      <a16:colId xmlns:a16="http://schemas.microsoft.com/office/drawing/2014/main" val="465269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Pros </a:t>
                      </a:r>
                      <a:endParaRPr lang="en-US" sz="200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Cons </a:t>
                      </a:r>
                      <a:endParaRPr lang="en-US" sz="200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77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Euler Angles </a:t>
                      </a:r>
                      <a:endParaRPr lang="en-US" sz="200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• Simple and intuitive </a:t>
                      </a:r>
                      <a:endParaRPr lang="en-US" sz="200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Allows </a:t>
                      </a:r>
                      <a:r>
                        <a:rPr lang="en-US" sz="2000" b="1" i="1" dirty="0">
                          <a:effectLst/>
                          <a:latin typeface="Ubuntu" panose="020B0504030602030204" pitchFamily="34" charset="0"/>
                        </a:rPr>
                        <a:t>tumbling</a:t>
                      </a: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: angles can go past 360 degrees </a:t>
                      </a:r>
                      <a:r>
                        <a:rPr lang="en-US" sz="2000" b="0" i="0" dirty="0">
                          <a:solidFill>
                            <a:srgbClr val="006DBF"/>
                          </a:solidFill>
                          <a:effectLst/>
                          <a:latin typeface="Ubuntu" panose="020B0504030602030204" pitchFamily="34" charset="0"/>
                        </a:rPr>
                        <a:t>(leading to lots of redundant ways to represent the same orientation) </a:t>
                      </a:r>
                      <a:endParaRPr lang="en-US" sz="2000" b="0" i="0" dirty="0">
                        <a:effectLst/>
                        <a:latin typeface="Ubuntu" panose="020B0504030602030204" pitchFamily="34" charset="0"/>
                      </a:endParaRP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Gimbal lock 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US" sz="2000" b="0" i="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37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Axis Angle </a:t>
                      </a:r>
                      <a:endParaRPr lang="en-US" sz="200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No gimbal lock </a:t>
                      </a:r>
                      <a:r>
                        <a:rPr lang="en-US" sz="2000" b="0" i="0" dirty="0">
                          <a:solidFill>
                            <a:srgbClr val="006DBF"/>
                          </a:solidFill>
                          <a:effectLst/>
                          <a:latin typeface="Ubuntu" panose="020B0504030602030204" pitchFamily="34" charset="0"/>
                        </a:rPr>
                        <a:t>(so better for interpolation) </a:t>
                      </a:r>
                      <a:endParaRPr lang="en-US" sz="2000" b="0" i="0" dirty="0">
                        <a:effectLst/>
                        <a:latin typeface="Ubuntu" panose="020B0504030602030204" pitchFamily="34" charset="0"/>
                      </a:endParaRP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Still reasonably intuitive.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Still allows tumbling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Has singularities where different axis-angles represent the same rotation </a:t>
                      </a:r>
                      <a:r>
                        <a:rPr lang="en-US" sz="2000" b="0" i="0" dirty="0">
                          <a:solidFill>
                            <a:srgbClr val="006DBF"/>
                          </a:solidFill>
                          <a:effectLst/>
                          <a:latin typeface="Ubuntu" panose="020B0504030602030204" pitchFamily="34" charset="0"/>
                        </a:rPr>
                        <a:t>(e.g. 180 degrees about axis v vs. -180 degrees about axis -v) 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US" sz="2000" b="0" i="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28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Quaternion </a:t>
                      </a:r>
                      <a:endParaRPr lang="en-US" sz="200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No tumbling 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No gimbal lock 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No weird singularities 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solidFill>
                            <a:srgbClr val="006DBF"/>
                          </a:solidFill>
                          <a:effectLst/>
                          <a:latin typeface="Ubuntu" panose="020B0504030602030204" pitchFamily="34" charset="0"/>
                        </a:rPr>
                        <a:t>(best for interpolation) </a:t>
                      </a:r>
                      <a:endParaRPr lang="en-US" sz="2000" b="0" i="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Very unintuitive way to represent rotations 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Have to re-normalize quaternions during interpolation</a:t>
                      </a:r>
                      <a:b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</a:br>
                      <a:r>
                        <a:rPr lang="en-US" sz="2000" b="0" i="0" dirty="0">
                          <a:solidFill>
                            <a:srgbClr val="006DBF"/>
                          </a:solidFill>
                          <a:effectLst/>
                          <a:latin typeface="Ubuntu" panose="020B0504030602030204" pitchFamily="34" charset="0"/>
                        </a:rPr>
                        <a:t>(b/c only unit quaternions represent rotations) </a:t>
                      </a:r>
                      <a:endParaRPr lang="en-US" sz="2000" b="0" i="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9245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66624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01AC9-AD5C-AE48-93D0-CB73F26B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Operations in</a:t>
            </a:r>
            <a:br>
              <a:rPr lang="en-US" dirty="0"/>
            </a:br>
            <a:r>
              <a:rPr lang="en-US" dirty="0"/>
              <a:t> Camera Coordinate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73F6D-8BED-324B-A68F-CB5B6938A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600201"/>
            <a:ext cx="6288741" cy="4525963"/>
          </a:xfrm>
        </p:spPr>
        <p:txBody>
          <a:bodyPr>
            <a:normAutofit/>
          </a:bodyPr>
          <a:lstStyle/>
          <a:p>
            <a:pPr marL="308610" indent="-308610">
              <a:lnSpc>
                <a:spcPct val="80000"/>
              </a:lnSpc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sz="1600"/>
            </a:pPr>
            <a:r>
              <a:rPr lang="en-US" sz="2000" dirty="0">
                <a:solidFill>
                  <a:schemeClr val="tx1"/>
                </a:solidFill>
              </a:rPr>
              <a:t>Roll:</a:t>
            </a:r>
          </a:p>
          <a:p>
            <a:pPr marL="742950" lvl="1" indent="-285750">
              <a:lnSpc>
                <a:spcPct val="80000"/>
              </a:lnSpc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sz="1600"/>
            </a:pPr>
            <a:r>
              <a:rPr lang="en-US" sz="2000" dirty="0">
                <a:solidFill>
                  <a:schemeClr val="tx1"/>
                </a:solidFill>
              </a:rPr>
              <a:t>Rotating your camera around </a:t>
            </a:r>
            <a:r>
              <a:rPr lang="en-US" sz="2000" b="1" i="1" dirty="0">
                <a:solidFill>
                  <a:schemeClr val="tx1"/>
                </a:solidFill>
              </a:rPr>
              <a:t>look</a:t>
            </a:r>
          </a:p>
          <a:p>
            <a:pPr marL="308610" indent="-308610">
              <a:lnSpc>
                <a:spcPct val="80000"/>
              </a:lnSpc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sz="1600"/>
            </a:pPr>
            <a:r>
              <a:rPr lang="en-US" sz="2000" dirty="0">
                <a:solidFill>
                  <a:schemeClr val="tx1"/>
                </a:solidFill>
              </a:rPr>
              <a:t>Yaw:</a:t>
            </a:r>
          </a:p>
          <a:p>
            <a:pPr marL="742950" lvl="1" indent="-285750">
              <a:lnSpc>
                <a:spcPct val="80000"/>
              </a:lnSpc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sz="1600"/>
            </a:pPr>
            <a:r>
              <a:rPr lang="en-US" sz="2000" dirty="0">
                <a:solidFill>
                  <a:schemeClr val="tx1"/>
                </a:solidFill>
              </a:rPr>
              <a:t>Rotating your camera around </a:t>
            </a:r>
            <a:r>
              <a:rPr lang="en-US" sz="2000" b="1" i="1" dirty="0">
                <a:solidFill>
                  <a:schemeClr val="tx1"/>
                </a:solidFill>
              </a:rPr>
              <a:t>v</a:t>
            </a:r>
            <a:endParaRPr lang="en-US" sz="2000" dirty="0">
              <a:solidFill>
                <a:schemeClr val="tx1"/>
              </a:solidFill>
            </a:endParaRPr>
          </a:p>
          <a:p>
            <a:pPr marL="308610" indent="-308610">
              <a:lnSpc>
                <a:spcPct val="80000"/>
              </a:lnSpc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sz="1600"/>
            </a:pPr>
            <a:r>
              <a:rPr lang="en-US" sz="2000" dirty="0">
                <a:solidFill>
                  <a:schemeClr val="tx1"/>
                </a:solidFill>
              </a:rPr>
              <a:t>Pitch:</a:t>
            </a:r>
          </a:p>
          <a:p>
            <a:pPr marL="742950" lvl="1" indent="-285750">
              <a:lnSpc>
                <a:spcPct val="80000"/>
              </a:lnSpc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 sz="1600"/>
            </a:pPr>
            <a:r>
              <a:rPr lang="en-US" sz="2000" dirty="0">
                <a:solidFill>
                  <a:schemeClr val="tx1"/>
                </a:solidFill>
              </a:rPr>
              <a:t>Rotating your camera around </a:t>
            </a:r>
            <a:r>
              <a:rPr lang="en-US" sz="2000" b="1" i="1" dirty="0">
                <a:solidFill>
                  <a:schemeClr val="tx1"/>
                </a:solidFill>
              </a:rPr>
              <a:t>u</a:t>
            </a:r>
            <a:endParaRPr lang="en-US" sz="2000" dirty="0">
              <a:solidFill>
                <a:schemeClr val="tx1"/>
              </a:solidFill>
            </a:endParaRPr>
          </a:p>
          <a:p>
            <a:pPr marL="228600" indent="0">
              <a:buClr>
                <a:schemeClr val="tx1"/>
              </a:buClr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0449AB-54A0-9D4C-94A0-F701147FEF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pic>
        <p:nvPicPr>
          <p:cNvPr id="6" name="image24.png">
            <a:extLst>
              <a:ext uri="{FF2B5EF4-FFF2-40B4-BE49-F238E27FC236}">
                <a16:creationId xmlns:a16="http://schemas.microsoft.com/office/drawing/2014/main" id="{EB29A025-3CCE-E64F-9C05-408CF6BB1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935" y="1601078"/>
            <a:ext cx="3062150" cy="3052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594BD84-65FE-E34B-882F-FCC32F95C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374" y="4239329"/>
            <a:ext cx="2143151" cy="1823066"/>
          </a:xfrm>
          <a:prstGeom prst="rect">
            <a:avLst/>
          </a:prstGeom>
        </p:spPr>
      </p:pic>
      <p:sp>
        <p:nvSpPr>
          <p:cNvPr id="8" name="Shape 314">
            <a:extLst>
              <a:ext uri="{FF2B5EF4-FFF2-40B4-BE49-F238E27FC236}">
                <a16:creationId xmlns:a16="http://schemas.microsoft.com/office/drawing/2014/main" id="{65ABF801-7DD2-3543-8EF3-A4FB822B5C65}"/>
              </a:ext>
            </a:extLst>
          </p:cNvPr>
          <p:cNvSpPr/>
          <p:nvPr/>
        </p:nvSpPr>
        <p:spPr>
          <a:xfrm>
            <a:off x="7137367" y="6121697"/>
            <a:ext cx="250516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800"/>
            </a:lvl1pPr>
          </a:lstStyle>
          <a:p>
            <a:pPr>
              <a:defRPr sz="1800"/>
            </a:pPr>
            <a:r>
              <a:rPr sz="800" dirty="0"/>
              <a:t>Roll, Yaw, Pitch image courtesy of http://3.bp.blogspot.com/_</a:t>
            </a:r>
            <a:r>
              <a:rPr sz="800" dirty="0" err="1"/>
              <a:t>dbbuwCxZzCE</a:t>
            </a:r>
            <a:r>
              <a:rPr sz="800" dirty="0"/>
              <a:t>/</a:t>
            </a:r>
            <a:r>
              <a:rPr sz="800" dirty="0" err="1"/>
              <a:t>TQuhLBALxJI</a:t>
            </a:r>
            <a:r>
              <a:rPr sz="800" dirty="0"/>
              <a:t>/</a:t>
            </a:r>
            <a:r>
              <a:rPr sz="800" dirty="0" err="1"/>
              <a:t>AAAAAAAAAAo</a:t>
            </a:r>
            <a:r>
              <a:rPr sz="800" dirty="0"/>
              <a:t>/oV8D5B4YijQ/s1600/</a:t>
            </a:r>
            <a:r>
              <a:rPr sz="800" dirty="0" err="1"/>
              <a:t>pry.png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5849698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6F27-0EF2-F344-B5F2-B7B84037C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Volume (4. Aspect Ratio)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B6896-22EA-9D42-8541-04D45E3F66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685800" indent="-457200">
              <a:lnSpc>
                <a:spcPct val="8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700"/>
            </a:pPr>
            <a:r>
              <a:rPr lang="en-US" sz="3200" dirty="0">
                <a:solidFill>
                  <a:schemeClr val="tx1"/>
                </a:solidFill>
              </a:rPr>
              <a:t>Ratio of width to height of viewing window</a:t>
            </a:r>
          </a:p>
          <a:p>
            <a:pPr marL="685800" indent="-457200">
              <a:lnSpc>
                <a:spcPct val="8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700"/>
            </a:pPr>
            <a:r>
              <a:rPr lang="en-US" sz="3200" dirty="0">
                <a:solidFill>
                  <a:schemeClr val="tx1"/>
                </a:solidFill>
              </a:rPr>
              <a:t>usually defined by screen being used, or by common ratios (e.g. 16:9)</a:t>
            </a:r>
          </a:p>
          <a:p>
            <a:pPr marL="685800" indent="-457200">
              <a:lnSpc>
                <a:spcPct val="8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700"/>
            </a:pPr>
            <a:r>
              <a:rPr lang="en-US" sz="3200" dirty="0">
                <a:solidFill>
                  <a:schemeClr val="tx1"/>
                </a:solidFill>
              </a:rPr>
              <a:t>Aspect ratio can be determined by </a:t>
            </a:r>
            <a:r>
              <a:rPr lang="en-US" sz="3200" i="1" dirty="0">
                <a:solidFill>
                  <a:schemeClr val="tx1"/>
                </a:solidFill>
              </a:rPr>
              <a:t>view angles</a:t>
            </a:r>
          </a:p>
          <a:p>
            <a:pPr marL="6858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3F5A5-E24A-5846-A0B5-10DDD12ED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4DF7DB-C623-6044-8DEB-0E0535DAC609}"/>
              </a:ext>
            </a:extLst>
          </p:cNvPr>
          <p:cNvGrpSpPr/>
          <p:nvPr/>
        </p:nvGrpSpPr>
        <p:grpSpPr>
          <a:xfrm>
            <a:off x="874305" y="4681024"/>
            <a:ext cx="3484071" cy="1826578"/>
            <a:chOff x="874305" y="4681024"/>
            <a:chExt cx="3484071" cy="1826578"/>
          </a:xfrm>
        </p:grpSpPr>
        <p:pic>
          <p:nvPicPr>
            <p:cNvPr id="6" name="image29.jpeg" descr="C:\Users\Roger\Desktop\4037144257_ba9c76dfdc_z.jpg">
              <a:extLst>
                <a:ext uri="{FF2B5EF4-FFF2-40B4-BE49-F238E27FC236}">
                  <a16:creationId xmlns:a16="http://schemas.microsoft.com/office/drawing/2014/main" id="{CB97983E-2B1A-7B4D-A4D8-A29980D0D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4305" y="4689518"/>
              <a:ext cx="1828801" cy="181808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7" name="Shape 332">
              <a:extLst>
                <a:ext uri="{FF2B5EF4-FFF2-40B4-BE49-F238E27FC236}">
                  <a16:creationId xmlns:a16="http://schemas.microsoft.com/office/drawing/2014/main" id="{130D72BD-266D-4742-8C85-2DA1823EBDA9}"/>
                </a:ext>
              </a:extLst>
            </p:cNvPr>
            <p:cNvSpPr/>
            <p:nvPr/>
          </p:nvSpPr>
          <p:spPr>
            <a:xfrm>
              <a:off x="2741733" y="4681024"/>
              <a:ext cx="474822" cy="3327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600" b="1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>
                <a:defRPr sz="2400" b="0"/>
              </a:pPr>
              <a:r>
                <a:rPr sz="1600" b="1" dirty="0"/>
                <a:t>1:1</a:t>
              </a:r>
            </a:p>
          </p:txBody>
        </p:sp>
        <p:sp>
          <p:nvSpPr>
            <p:cNvPr id="9" name="Shape 334">
              <a:extLst>
                <a:ext uri="{FF2B5EF4-FFF2-40B4-BE49-F238E27FC236}">
                  <a16:creationId xmlns:a16="http://schemas.microsoft.com/office/drawing/2014/main" id="{7F507A4F-1351-AD4E-903A-13E08F908830}"/>
                </a:ext>
              </a:extLst>
            </p:cNvPr>
            <p:cNvSpPr/>
            <p:nvPr/>
          </p:nvSpPr>
          <p:spPr>
            <a:xfrm>
              <a:off x="2742557" y="4974271"/>
              <a:ext cx="1615819" cy="31572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800"/>
              </a:lvl1pPr>
            </a:lstStyle>
            <a:p>
              <a:pPr>
                <a:defRPr sz="1800"/>
              </a:pPr>
              <a:r>
                <a:rPr sz="800" dirty="0"/>
                <a:t>Courtesy of http://www3.flickr.com/photos/</a:t>
              </a:r>
              <a:r>
                <a:rPr sz="800" dirty="0" err="1"/>
                <a:t>zerogrizzly</a:t>
              </a:r>
              <a:r>
                <a:rPr sz="800" dirty="0"/>
                <a:t>/4037144257/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33C837-C2DD-1F45-AB9D-49EA38AB80B3}"/>
              </a:ext>
            </a:extLst>
          </p:cNvPr>
          <p:cNvGrpSpPr/>
          <p:nvPr/>
        </p:nvGrpSpPr>
        <p:grpSpPr>
          <a:xfrm>
            <a:off x="4291987" y="4696619"/>
            <a:ext cx="3417526" cy="1659732"/>
            <a:chOff x="4291987" y="4696619"/>
            <a:chExt cx="3417526" cy="1659732"/>
          </a:xfrm>
        </p:grpSpPr>
        <p:pic>
          <p:nvPicPr>
            <p:cNvPr id="11" name="image30.jpeg">
              <a:extLst>
                <a:ext uri="{FF2B5EF4-FFF2-40B4-BE49-F238E27FC236}">
                  <a16:creationId xmlns:a16="http://schemas.microsoft.com/office/drawing/2014/main" id="{0453ECE5-719C-334F-85EA-B7BE6CDDB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2586" y="4696619"/>
              <a:ext cx="2216927" cy="1659732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2" name="Shape 338">
              <a:extLst>
                <a:ext uri="{FF2B5EF4-FFF2-40B4-BE49-F238E27FC236}">
                  <a16:creationId xmlns:a16="http://schemas.microsoft.com/office/drawing/2014/main" id="{7F78AF96-287D-BB48-9F7D-FD54B32DB5A3}"/>
                </a:ext>
              </a:extLst>
            </p:cNvPr>
            <p:cNvSpPr/>
            <p:nvPr/>
          </p:nvSpPr>
          <p:spPr>
            <a:xfrm>
              <a:off x="4886014" y="5485795"/>
              <a:ext cx="474823" cy="3327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600" b="1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>
                <a:defRPr sz="1800" b="0">
                  <a:latin typeface="Cambria"/>
                  <a:ea typeface="Cambria"/>
                  <a:cs typeface="Cambria"/>
                  <a:sym typeface="Cambria"/>
                </a:defRPr>
              </a:pPr>
              <a:r>
                <a:rPr sz="1600" b="1">
                  <a:latin typeface="Verdana"/>
                  <a:ea typeface="Verdana"/>
                  <a:cs typeface="Verdana"/>
                  <a:sym typeface="Verdana"/>
                </a:rPr>
                <a:t>4:3</a:t>
              </a:r>
            </a:p>
          </p:txBody>
        </p:sp>
        <p:sp>
          <p:nvSpPr>
            <p:cNvPr id="13" name="Shape 339">
              <a:extLst>
                <a:ext uri="{FF2B5EF4-FFF2-40B4-BE49-F238E27FC236}">
                  <a16:creationId xmlns:a16="http://schemas.microsoft.com/office/drawing/2014/main" id="{48672B77-6C21-144C-80B7-23FE2D1A2A9F}"/>
                </a:ext>
              </a:extLst>
            </p:cNvPr>
            <p:cNvSpPr/>
            <p:nvPr/>
          </p:nvSpPr>
          <p:spPr>
            <a:xfrm>
              <a:off x="4291987" y="5717125"/>
              <a:ext cx="1208309" cy="5443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800"/>
              </a:lvl1pPr>
            </a:lstStyle>
            <a:p>
              <a:pPr>
                <a:defRPr sz="1800"/>
              </a:pPr>
              <a:r>
                <a:rPr sz="800" dirty="0"/>
                <a:t>Courtesy of http://</a:t>
              </a:r>
              <a:r>
                <a:rPr sz="800" dirty="0" err="1"/>
                <a:t>en.wikipedia.org</a:t>
              </a:r>
              <a:r>
                <a:rPr sz="800" dirty="0"/>
                <a:t>/wiki/File:Aspect_ratio_4_3_example.jpg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49F0BB-68AB-4340-9A8B-47D18462A491}"/>
              </a:ext>
            </a:extLst>
          </p:cNvPr>
          <p:cNvGrpSpPr/>
          <p:nvPr/>
        </p:nvGrpSpPr>
        <p:grpSpPr>
          <a:xfrm>
            <a:off x="8363093" y="4662744"/>
            <a:ext cx="3219307" cy="1751364"/>
            <a:chOff x="8363093" y="4662744"/>
            <a:chExt cx="3219307" cy="1751364"/>
          </a:xfrm>
        </p:grpSpPr>
        <p:sp>
          <p:nvSpPr>
            <p:cNvPr id="8" name="Shape 333">
              <a:extLst>
                <a:ext uri="{FF2B5EF4-FFF2-40B4-BE49-F238E27FC236}">
                  <a16:creationId xmlns:a16="http://schemas.microsoft.com/office/drawing/2014/main" id="{B11698B3-C613-FD4D-A9F8-8AFDF271E42F}"/>
                </a:ext>
              </a:extLst>
            </p:cNvPr>
            <p:cNvSpPr/>
            <p:nvPr/>
          </p:nvSpPr>
          <p:spPr>
            <a:xfrm>
              <a:off x="10855165" y="6081367"/>
              <a:ext cx="619285" cy="3327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1600" b="1">
                  <a:latin typeface="Verdana"/>
                  <a:ea typeface="Verdana"/>
                  <a:cs typeface="Verdana"/>
                  <a:sym typeface="Verdana"/>
                </a:defRPr>
              </a:lvl1pPr>
            </a:lstStyle>
            <a:p>
              <a:pPr>
                <a:defRPr sz="1800" b="0">
                  <a:latin typeface="Cambria"/>
                  <a:ea typeface="Cambria"/>
                  <a:cs typeface="Cambria"/>
                  <a:sym typeface="Cambria"/>
                </a:defRPr>
              </a:pPr>
              <a:r>
                <a:rPr sz="1600" b="1">
                  <a:latin typeface="Verdana"/>
                  <a:ea typeface="Verdana"/>
                  <a:cs typeface="Verdana"/>
                  <a:sym typeface="Verdana"/>
                </a:rPr>
                <a:t>16:9</a:t>
              </a:r>
            </a:p>
          </p:txBody>
        </p:sp>
        <p:sp>
          <p:nvSpPr>
            <p:cNvPr id="10" name="Shape 336">
              <a:extLst>
                <a:ext uri="{FF2B5EF4-FFF2-40B4-BE49-F238E27FC236}">
                  <a16:creationId xmlns:a16="http://schemas.microsoft.com/office/drawing/2014/main" id="{1E3F2FFC-BA2B-5448-A43C-4DEA7FD69F79}"/>
                </a:ext>
              </a:extLst>
            </p:cNvPr>
            <p:cNvSpPr/>
            <p:nvPr/>
          </p:nvSpPr>
          <p:spPr>
            <a:xfrm>
              <a:off x="10813335" y="5162246"/>
              <a:ext cx="769065" cy="7729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>
              <a:spAutoFit/>
            </a:bodyPr>
            <a:lstStyle>
              <a:lvl1pPr>
                <a:defRPr sz="800"/>
              </a:lvl1pPr>
            </a:lstStyle>
            <a:p>
              <a:pPr>
                <a:defRPr sz="1800"/>
              </a:pPr>
              <a:r>
                <a:rPr sz="800"/>
                <a:t>Courtesy of http://forum.videohelp.com/threads/236536-720-vs-704</a:t>
              </a:r>
            </a:p>
          </p:txBody>
        </p:sp>
        <p:pic>
          <p:nvPicPr>
            <p:cNvPr id="14" name="image31.jpeg">
              <a:extLst>
                <a:ext uri="{FF2B5EF4-FFF2-40B4-BE49-F238E27FC236}">
                  <a16:creationId xmlns:a16="http://schemas.microsoft.com/office/drawing/2014/main" id="{260D3DD8-5280-834A-8BCB-50477F986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3093" y="4662744"/>
              <a:ext cx="2385511" cy="1750834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34577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FA61-12E5-124D-8754-A4EB51A5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Volume (5. View Angle)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6DF6A-3680-DD4D-A8B1-EE91D60BA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858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Determines amount of perspective distortion in picture</a:t>
            </a:r>
          </a:p>
          <a:p>
            <a:pPr marL="6858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In a frustum, there are two viewing angles: width and height angles</a:t>
            </a:r>
          </a:p>
          <a:p>
            <a:pPr marL="6858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Choosing </a:t>
            </a:r>
            <a:r>
              <a:rPr lang="en-US" sz="2400" i="1" dirty="0">
                <a:solidFill>
                  <a:schemeClr val="tx1"/>
                </a:solidFill>
              </a:rPr>
              <a:t>view angle</a:t>
            </a:r>
            <a:r>
              <a:rPr lang="en-US" sz="2400" dirty="0">
                <a:solidFill>
                  <a:schemeClr val="tx1"/>
                </a:solidFill>
              </a:rPr>
              <a:t> is analogous to photographer choosing a specific type of lens (e.g., a wide-angle or telephoto lens)</a:t>
            </a:r>
          </a:p>
          <a:p>
            <a:pPr marL="6858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7519EC-B559-CA4D-BE10-1399667260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0876DA-9995-224F-8E64-C66083F45CAA}"/>
              </a:ext>
            </a:extLst>
          </p:cNvPr>
          <p:cNvGrpSpPr/>
          <p:nvPr/>
        </p:nvGrpSpPr>
        <p:grpSpPr>
          <a:xfrm>
            <a:off x="4290704" y="4243698"/>
            <a:ext cx="3924825" cy="2065029"/>
            <a:chOff x="4290704" y="4243698"/>
            <a:chExt cx="3924825" cy="2065029"/>
          </a:xfrm>
        </p:grpSpPr>
        <p:pic>
          <p:nvPicPr>
            <p:cNvPr id="6" name="image32.png" descr="aspect">
              <a:extLst>
                <a:ext uri="{FF2B5EF4-FFF2-40B4-BE49-F238E27FC236}">
                  <a16:creationId xmlns:a16="http://schemas.microsoft.com/office/drawing/2014/main" id="{8A2E2772-7857-E243-99E9-4CB0C665C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0704" y="4243698"/>
              <a:ext cx="3610591" cy="2065029"/>
            </a:xfrm>
            <a:prstGeom prst="rect">
              <a:avLst/>
            </a:prstGeom>
            <a:ln w="12700">
              <a:miter lim="400000"/>
            </a:ln>
          </p:spPr>
        </p:pic>
        <p:grpSp>
          <p:nvGrpSpPr>
            <p:cNvPr id="7" name="Group 348">
              <a:extLst>
                <a:ext uri="{FF2B5EF4-FFF2-40B4-BE49-F238E27FC236}">
                  <a16:creationId xmlns:a16="http://schemas.microsoft.com/office/drawing/2014/main" id="{6AC2D692-2D60-0F42-8931-D0DDCB654680}"/>
                </a:ext>
              </a:extLst>
            </p:cNvPr>
            <p:cNvGrpSpPr/>
            <p:nvPr/>
          </p:nvGrpSpPr>
          <p:grpSpPr>
            <a:xfrm>
              <a:off x="6420792" y="4294645"/>
              <a:ext cx="1366839" cy="566738"/>
              <a:chOff x="0" y="0"/>
              <a:chExt cx="1366837" cy="566737"/>
            </a:xfrm>
          </p:grpSpPr>
          <p:sp>
            <p:nvSpPr>
              <p:cNvPr id="8" name="Shape 346">
                <a:extLst>
                  <a:ext uri="{FF2B5EF4-FFF2-40B4-BE49-F238E27FC236}">
                    <a16:creationId xmlns:a16="http://schemas.microsoft.com/office/drawing/2014/main" id="{5C81E7BD-2A39-224A-931B-12C89DBDBE65}"/>
                  </a:ext>
                </a:extLst>
              </p:cNvPr>
              <p:cNvSpPr/>
              <p:nvPr/>
            </p:nvSpPr>
            <p:spPr>
              <a:xfrm>
                <a:off x="452437" y="0"/>
                <a:ext cx="914401" cy="523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800"/>
                  </a:spcBef>
                  <a:defRPr sz="1400"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>
                  <a:defRPr sz="2400"/>
                </a:pPr>
                <a:r>
                  <a:rPr sz="1400" dirty="0"/>
                  <a:t>Width angle</a:t>
                </a:r>
              </a:p>
            </p:txBody>
          </p:sp>
          <p:sp>
            <p:nvSpPr>
              <p:cNvPr id="9" name="Shape 347">
                <a:extLst>
                  <a:ext uri="{FF2B5EF4-FFF2-40B4-BE49-F238E27FC236}">
                    <a16:creationId xmlns:a16="http://schemas.microsoft.com/office/drawing/2014/main" id="{E99E9ADE-717B-B643-9AA8-1C2B2994573C}"/>
                  </a:ext>
                </a:extLst>
              </p:cNvPr>
              <p:cNvSpPr/>
              <p:nvPr/>
            </p:nvSpPr>
            <p:spPr>
              <a:xfrm>
                <a:off x="0" y="409575"/>
                <a:ext cx="609601" cy="1571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0800" y="0"/>
                      <a:pt x="21600" y="10800"/>
                      <a:pt x="21600" y="2160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endParaRPr/>
              </a:p>
            </p:txBody>
          </p:sp>
        </p:grpSp>
        <p:grpSp>
          <p:nvGrpSpPr>
            <p:cNvPr id="10" name="Group 351">
              <a:extLst>
                <a:ext uri="{FF2B5EF4-FFF2-40B4-BE49-F238E27FC236}">
                  <a16:creationId xmlns:a16="http://schemas.microsoft.com/office/drawing/2014/main" id="{884D6117-8506-1549-B456-2A1079256F1C}"/>
                </a:ext>
              </a:extLst>
            </p:cNvPr>
            <p:cNvGrpSpPr/>
            <p:nvPr/>
          </p:nvGrpSpPr>
          <p:grpSpPr>
            <a:xfrm>
              <a:off x="7156665" y="4989560"/>
              <a:ext cx="1058864" cy="643494"/>
              <a:chOff x="0" y="0"/>
              <a:chExt cx="1058862" cy="643493"/>
            </a:xfrm>
          </p:grpSpPr>
          <p:sp>
            <p:nvSpPr>
              <p:cNvPr id="11" name="Shape 349">
                <a:extLst>
                  <a:ext uri="{FF2B5EF4-FFF2-40B4-BE49-F238E27FC236}">
                    <a16:creationId xmlns:a16="http://schemas.microsoft.com/office/drawing/2014/main" id="{9934A621-3782-E047-8CD1-2B693B6C2595}"/>
                  </a:ext>
                </a:extLst>
              </p:cNvPr>
              <p:cNvSpPr/>
              <p:nvPr/>
            </p:nvSpPr>
            <p:spPr>
              <a:xfrm>
                <a:off x="68262" y="120253"/>
                <a:ext cx="990601" cy="5232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spcBef>
                    <a:spcPts val="800"/>
                  </a:spcBef>
                  <a:defRPr sz="1400">
                    <a:latin typeface="Verdana"/>
                    <a:ea typeface="Verdana"/>
                    <a:cs typeface="Verdana"/>
                    <a:sym typeface="Verdana"/>
                  </a:defRPr>
                </a:lvl1pPr>
              </a:lstStyle>
              <a:p>
                <a:pPr>
                  <a:defRPr sz="2400"/>
                </a:pPr>
                <a:r>
                  <a:rPr sz="1400"/>
                  <a:t>Height angle</a:t>
                </a:r>
              </a:p>
            </p:txBody>
          </p:sp>
          <p:sp>
            <p:nvSpPr>
              <p:cNvPr id="12" name="Shape 350">
                <a:extLst>
                  <a:ext uri="{FF2B5EF4-FFF2-40B4-BE49-F238E27FC236}">
                    <a16:creationId xmlns:a16="http://schemas.microsoft.com/office/drawing/2014/main" id="{4CD6A926-272A-C248-9101-20EF23BC6757}"/>
                  </a:ext>
                </a:extLst>
              </p:cNvPr>
              <p:cNvSpPr/>
              <p:nvPr/>
            </p:nvSpPr>
            <p:spPr>
              <a:xfrm>
                <a:off x="0" y="0"/>
                <a:ext cx="102430" cy="6357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95" h="21600" extrusionOk="0">
                    <a:moveTo>
                      <a:pt x="0" y="21600"/>
                    </a:moveTo>
                    <a:cubicBezTo>
                      <a:pt x="2859" y="20427"/>
                      <a:pt x="13976" y="17029"/>
                      <a:pt x="17153" y="14562"/>
                    </a:cubicBezTo>
                    <a:cubicBezTo>
                      <a:pt x="20329" y="12094"/>
                      <a:pt x="21600" y="9263"/>
                      <a:pt x="19376" y="6836"/>
                    </a:cubicBezTo>
                    <a:cubicBezTo>
                      <a:pt x="17153" y="4409"/>
                      <a:pt x="6353" y="1416"/>
                      <a:pt x="2859" y="0"/>
                    </a:cubicBezTo>
                  </a:path>
                </a:pathLst>
              </a:custGeom>
              <a:noFill/>
              <a:ln w="9525" cap="flat">
                <a:solidFill>
                  <a:srgbClr val="000000"/>
                </a:solidFill>
                <a:prstDash val="solid"/>
                <a:round/>
                <a:headEnd type="triangle" w="med" len="med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64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67660-94ED-0040-B899-50112FD5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Volume (5. View Angle)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5AC63-29F7-A041-8153-1581A812FB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400" dirty="0"/>
              <a:t>Telephoto lenses made for distance shots often have a nearly parallel viewing angle and cause little perspective distortion, though they foreshorten depth (condense space)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400" dirty="0"/>
              <a:t>Wide-angle lenses cause a lot of perspective distortion (expand space)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85039-5718-7C4E-B0BB-C37EE77995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pic>
        <p:nvPicPr>
          <p:cNvPr id="6" name="image33.png" descr="008b">
            <a:extLst>
              <a:ext uri="{FF2B5EF4-FFF2-40B4-BE49-F238E27FC236}">
                <a16:creationId xmlns:a16="http://schemas.microsoft.com/office/drawing/2014/main" id="{FD4EA988-D05D-594E-BB1E-A9D82E8D2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76" y="4553230"/>
            <a:ext cx="5549900" cy="1338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34.png" descr="008a">
            <a:extLst>
              <a:ext uri="{FF2B5EF4-FFF2-40B4-BE49-F238E27FC236}">
                <a16:creationId xmlns:a16="http://schemas.microsoft.com/office/drawing/2014/main" id="{DDF83BBE-0D9F-3044-B735-E9ECFC4E5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376" y="3524530"/>
            <a:ext cx="5549900" cy="11811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0979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D0F35-B7E3-C24B-87CF-C18777F2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 Volume (5. View Angle)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0BE7F-D1AE-384A-AED0-71434704B0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6" name="Shape 334">
            <a:extLst>
              <a:ext uri="{FF2B5EF4-FFF2-40B4-BE49-F238E27FC236}">
                <a16:creationId xmlns:a16="http://schemas.microsoft.com/office/drawing/2014/main" id="{1D1AE10B-6F2A-D94A-B0EE-091CBB7090CA}"/>
              </a:ext>
            </a:extLst>
          </p:cNvPr>
          <p:cNvSpPr/>
          <p:nvPr/>
        </p:nvSpPr>
        <p:spPr>
          <a:xfrm>
            <a:off x="6739584" y="5369935"/>
            <a:ext cx="336950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defRPr sz="800"/>
            </a:lvl1pPr>
          </a:lstStyle>
          <a:p>
            <a:pPr>
              <a:defRPr sz="1800"/>
            </a:pPr>
            <a:r>
              <a:rPr lang="en-US" sz="1000" dirty="0">
                <a:hlinkClick r:id="rId2"/>
              </a:rPr>
              <a:t>https://petapixel.com/2013/01/11/how-focal-length-affects-your-subjects-apparent-weight-as-seen-with-a-cat/</a:t>
            </a:r>
            <a:endParaRPr sz="1000" dirty="0"/>
          </a:p>
        </p:txBody>
      </p:sp>
      <p:pic>
        <p:nvPicPr>
          <p:cNvPr id="7" name="Picture 6" descr="A cat that is lying down and looking at the camera&#10;&#10;Description automatically generated">
            <a:extLst>
              <a:ext uri="{FF2B5EF4-FFF2-40B4-BE49-F238E27FC236}">
                <a16:creationId xmlns:a16="http://schemas.microsoft.com/office/drawing/2014/main" id="{8907F378-9A1C-C549-9DB2-EB5DECECD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31" y="2066574"/>
            <a:ext cx="5358200" cy="3579278"/>
          </a:xfrm>
          <a:prstGeom prst="rect">
            <a:avLst/>
          </a:prstGeom>
        </p:spPr>
      </p:pic>
      <p:sp>
        <p:nvSpPr>
          <p:cNvPr id="8" name="Shape 432">
            <a:extLst>
              <a:ext uri="{FF2B5EF4-FFF2-40B4-BE49-F238E27FC236}">
                <a16:creationId xmlns:a16="http://schemas.microsoft.com/office/drawing/2014/main" id="{5CF1312E-71E8-8B4A-8423-041D051C576E}"/>
              </a:ext>
            </a:extLst>
          </p:cNvPr>
          <p:cNvSpPr/>
          <p:nvPr/>
        </p:nvSpPr>
        <p:spPr>
          <a:xfrm>
            <a:off x="6807434" y="2003944"/>
            <a:ext cx="258603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900"/>
              </a:spcBef>
              <a:defRPr sz="16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>
              <a:defRPr sz="2400"/>
            </a:pPr>
            <a:r>
              <a:rPr lang="en-US" sz="1400" dirty="0"/>
              <a:t>Wide lens (high distortion)</a:t>
            </a:r>
            <a:r>
              <a:rPr sz="1400" dirty="0"/>
              <a:t>:</a:t>
            </a:r>
          </a:p>
        </p:txBody>
      </p:sp>
      <p:sp>
        <p:nvSpPr>
          <p:cNvPr id="9" name="Shape 432">
            <a:extLst>
              <a:ext uri="{FF2B5EF4-FFF2-40B4-BE49-F238E27FC236}">
                <a16:creationId xmlns:a16="http://schemas.microsoft.com/office/drawing/2014/main" id="{D785B605-372A-8D4D-9CD8-16D8FE8428D4}"/>
              </a:ext>
            </a:extLst>
          </p:cNvPr>
          <p:cNvSpPr/>
          <p:nvPr/>
        </p:nvSpPr>
        <p:spPr>
          <a:xfrm>
            <a:off x="6807434" y="3634415"/>
            <a:ext cx="303129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>
            <a:lvl1pPr>
              <a:spcBef>
                <a:spcPts val="900"/>
              </a:spcBef>
              <a:defRPr sz="16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>
              <a:defRPr sz="2400"/>
            </a:pPr>
            <a:r>
              <a:rPr lang="en-US" sz="1400" dirty="0"/>
              <a:t>Telephoto lens (no distortion)</a:t>
            </a:r>
            <a:r>
              <a:rPr sz="1400" dirty="0"/>
              <a:t>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50BDFA-F71D-EF45-81D8-178170417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573" y="2331809"/>
            <a:ext cx="1664081" cy="11111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F593C1-5DFF-5041-BDB3-EFB0D07CB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573" y="3984049"/>
            <a:ext cx="1664081" cy="1111177"/>
          </a:xfrm>
          <a:prstGeom prst="rect">
            <a:avLst/>
          </a:prstGeom>
        </p:spPr>
      </p:pic>
      <p:sp>
        <p:nvSpPr>
          <p:cNvPr id="12" name="Shape 432">
            <a:extLst>
              <a:ext uri="{FF2B5EF4-FFF2-40B4-BE49-F238E27FC236}">
                <a16:creationId xmlns:a16="http://schemas.microsoft.com/office/drawing/2014/main" id="{82C834A9-F962-A648-AF1F-7FC732FA34C2}"/>
              </a:ext>
            </a:extLst>
          </p:cNvPr>
          <p:cNvSpPr/>
          <p:nvPr/>
        </p:nvSpPr>
        <p:spPr>
          <a:xfrm>
            <a:off x="8767758" y="2764585"/>
            <a:ext cx="2586037" cy="638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900"/>
              </a:spcBef>
              <a:defRPr sz="16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>
              <a:defRPr sz="2400"/>
            </a:pPr>
            <a:r>
              <a:rPr lang="en-US" sz="1400" dirty="0"/>
              <a:t>29 mm;</a:t>
            </a:r>
          </a:p>
          <a:p>
            <a:pPr>
              <a:defRPr sz="2400"/>
            </a:pPr>
            <a:r>
              <a:rPr lang="en-US" sz="1400" dirty="0"/>
              <a:t>1 foot away</a:t>
            </a:r>
            <a:endParaRPr sz="1400" dirty="0"/>
          </a:p>
        </p:txBody>
      </p:sp>
      <p:sp>
        <p:nvSpPr>
          <p:cNvPr id="13" name="Shape 432">
            <a:extLst>
              <a:ext uri="{FF2B5EF4-FFF2-40B4-BE49-F238E27FC236}">
                <a16:creationId xmlns:a16="http://schemas.microsoft.com/office/drawing/2014/main" id="{22A27A38-3CA6-B440-B7A3-C58177217400}"/>
              </a:ext>
            </a:extLst>
          </p:cNvPr>
          <p:cNvSpPr/>
          <p:nvPr/>
        </p:nvSpPr>
        <p:spPr>
          <a:xfrm>
            <a:off x="8771181" y="4450886"/>
            <a:ext cx="2586037" cy="638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900"/>
              </a:spcBef>
              <a:defRPr sz="16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>
              <a:defRPr sz="2400"/>
            </a:pPr>
            <a:r>
              <a:rPr lang="en-US" sz="1400" dirty="0"/>
              <a:t>105 mm;</a:t>
            </a:r>
          </a:p>
          <a:p>
            <a:pPr>
              <a:defRPr sz="2400"/>
            </a:pPr>
            <a:r>
              <a:rPr lang="en-US" sz="1400" dirty="0"/>
              <a:t>12 feet away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976450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143F0-9B2E-DDCC-E19F-F6409D564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D189F8-74FB-BC81-7277-A378A6BDD7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AA2C79-8420-94F6-7450-1A0F806EB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299" y="1417638"/>
            <a:ext cx="9805401" cy="4547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49B52D-9C2F-49B7-C606-297CC052B9B4}"/>
              </a:ext>
            </a:extLst>
          </p:cNvPr>
          <p:cNvSpPr txBox="1"/>
          <p:nvPr/>
        </p:nvSpPr>
        <p:spPr>
          <a:xfrm>
            <a:off x="1193299" y="6302745"/>
            <a:ext cx="3785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Link: </a:t>
            </a:r>
            <a:r>
              <a:rPr lang="en-US" dirty="0">
                <a:hlinkClick r:id="rId3"/>
              </a:rPr>
              <a:t>https://cs1230.graphics/demos/camera/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23092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45F5-FF5D-E23D-EDF5-7FD8D8DD7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" y="274638"/>
            <a:ext cx="1207008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“Graphics in 5 minute” on perspective projection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29148-45B6-0A73-3396-E1FA93A9C9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YouTube link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E8D2A8-8549-E42C-78D9-04FE0162CF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3C941-CD19-B472-A6EE-32F63116E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50705"/>
            <a:ext cx="7772400" cy="437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90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908E60-1348-7041-8469-5625DED33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Camera Coordinate Systems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D208A5-FDAB-3849-B034-D7AB466F25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C94E76-ADCC-3949-9FD3-6E68A72721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036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30111-CDC9-394D-8A84-0F15335A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</a:t>
            </a:r>
            <a:r>
              <a:rPr lang="en-US" b="1" dirty="0"/>
              <a:t>u</a:t>
            </a:r>
            <a:r>
              <a:rPr lang="en-US" dirty="0"/>
              <a:t>, </a:t>
            </a:r>
            <a:r>
              <a:rPr lang="en-US" b="1" dirty="0"/>
              <a:t>v</a:t>
            </a:r>
            <a:r>
              <a:rPr lang="en-US" dirty="0"/>
              <a:t>, and </a:t>
            </a:r>
            <a:r>
              <a:rPr lang="en-US" b="1" dirty="0"/>
              <a:t>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64A00A-6AB1-B141-AAEF-869E87ADD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342900" lvl="0" indent="-342900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solidFill>
                  <a:schemeClr val="tx1"/>
                </a:solidFill>
              </a:rPr>
              <a:t>We want the </a:t>
            </a:r>
            <a:r>
              <a:rPr lang="en-US" sz="2000" b="1" i="1" dirty="0">
                <a:solidFill>
                  <a:schemeClr val="tx1"/>
                </a:solidFill>
              </a:rPr>
              <a:t>u, v, w</a:t>
            </a:r>
            <a:r>
              <a:rPr lang="en-US" sz="2000" dirty="0">
                <a:solidFill>
                  <a:schemeClr val="tx1"/>
                </a:solidFill>
              </a:rPr>
              <a:t> orthonormal camera coordinate system axes to have the following properties:</a:t>
            </a:r>
          </a:p>
          <a:p>
            <a:pPr marL="800100" lvl="1" indent="-342900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O</a:t>
            </a:r>
            <a:r>
              <a:rPr lang="en-US" sz="2000" kern="1200" dirty="0">
                <a:solidFill>
                  <a:schemeClr val="tx1"/>
                </a:solidFill>
              </a:rPr>
              <a:t>ur arbitrary </a:t>
            </a:r>
            <a:r>
              <a:rPr lang="en-US" sz="2000" b="1" i="1" dirty="0">
                <a:solidFill>
                  <a:schemeClr val="tx1"/>
                </a:solidFill>
              </a:rPr>
              <a:t>look</a:t>
            </a:r>
            <a:r>
              <a:rPr lang="en-US" sz="2000" i="1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vector will lie along the negative </a:t>
            </a:r>
            <a:r>
              <a:rPr lang="en-US" sz="2000" b="1" i="1" dirty="0">
                <a:solidFill>
                  <a:schemeClr val="tx1"/>
                </a:solidFill>
              </a:rPr>
              <a:t>w</a:t>
            </a:r>
            <a:r>
              <a:rPr lang="en-US" sz="2000" dirty="0">
                <a:solidFill>
                  <a:schemeClr val="tx1"/>
                </a:solidFill>
              </a:rPr>
              <a:t>-axis</a:t>
            </a:r>
          </a:p>
          <a:p>
            <a:pPr marL="800100" lvl="1" indent="-342900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</a:t>
            </a:r>
            <a:r>
              <a:rPr lang="en-US" sz="2000" kern="1200" dirty="0">
                <a:solidFill>
                  <a:schemeClr val="tx1"/>
                </a:solidFill>
              </a:rPr>
              <a:t>he </a:t>
            </a:r>
            <a:r>
              <a:rPr lang="en-US" sz="2000" b="1" i="1" kern="1200" dirty="0">
                <a:solidFill>
                  <a:schemeClr val="tx1"/>
                </a:solidFill>
              </a:rPr>
              <a:t>v</a:t>
            </a:r>
            <a:r>
              <a:rPr lang="en-US" sz="2000" kern="1200" dirty="0">
                <a:solidFill>
                  <a:schemeClr val="tx1"/>
                </a:solidFill>
              </a:rPr>
              <a:t>-axis will be defined by the vector perpendicular to </a:t>
            </a:r>
            <a:r>
              <a:rPr lang="en-US" sz="2000" b="1" i="1" dirty="0">
                <a:solidFill>
                  <a:schemeClr val="tx1"/>
                </a:solidFill>
              </a:rPr>
              <a:t>l</a:t>
            </a:r>
            <a:r>
              <a:rPr lang="en-US" sz="2000" b="1" i="1" kern="1200" dirty="0">
                <a:solidFill>
                  <a:schemeClr val="tx1"/>
                </a:solidFill>
              </a:rPr>
              <a:t>ook</a:t>
            </a:r>
            <a:r>
              <a:rPr lang="en-US" sz="2000" kern="1200" dirty="0">
                <a:solidFill>
                  <a:schemeClr val="tx1"/>
                </a:solidFill>
              </a:rPr>
              <a:t>, and will lie</a:t>
            </a:r>
            <a:r>
              <a:rPr lang="en-US" sz="2000" b="1" kern="1200" dirty="0">
                <a:solidFill>
                  <a:schemeClr val="tx1"/>
                </a:solidFill>
              </a:rPr>
              <a:t> </a:t>
            </a:r>
            <a:r>
              <a:rPr lang="en-US" sz="2000" kern="1200" dirty="0">
                <a:solidFill>
                  <a:schemeClr val="tx1"/>
                </a:solidFill>
              </a:rPr>
              <a:t>in the plane defined by</a:t>
            </a:r>
            <a:r>
              <a:rPr lang="en-US" sz="2000" b="1" kern="1200" dirty="0">
                <a:solidFill>
                  <a:schemeClr val="tx1"/>
                </a:solidFill>
              </a:rPr>
              <a:t> </a:t>
            </a:r>
            <a:r>
              <a:rPr lang="en-US" sz="2000" b="1" i="1" dirty="0">
                <a:solidFill>
                  <a:schemeClr val="tx1"/>
                </a:solidFill>
              </a:rPr>
              <a:t>l</a:t>
            </a:r>
            <a:r>
              <a:rPr lang="en-US" sz="2000" b="1" i="1" kern="1200" dirty="0">
                <a:solidFill>
                  <a:schemeClr val="tx1"/>
                </a:solidFill>
              </a:rPr>
              <a:t>ook</a:t>
            </a:r>
            <a:r>
              <a:rPr lang="en-US" sz="2000" b="1" kern="1200" dirty="0">
                <a:solidFill>
                  <a:schemeClr val="tx1"/>
                </a:solidFill>
              </a:rPr>
              <a:t> </a:t>
            </a:r>
            <a:r>
              <a:rPr lang="en-US" sz="2000" kern="1200" dirty="0">
                <a:solidFill>
                  <a:schemeClr val="tx1"/>
                </a:solidFill>
              </a:rPr>
              <a:t>and </a:t>
            </a:r>
            <a:r>
              <a:rPr lang="en-US" sz="2000" b="1" i="1" dirty="0">
                <a:solidFill>
                  <a:schemeClr val="tx1"/>
                </a:solidFill>
              </a:rPr>
              <a:t>u</a:t>
            </a:r>
            <a:r>
              <a:rPr lang="en-US" sz="2000" b="1" i="1" kern="1200" dirty="0">
                <a:solidFill>
                  <a:schemeClr val="tx1"/>
                </a:solidFill>
              </a:rPr>
              <a:t>p</a:t>
            </a:r>
            <a:endParaRPr lang="en-US" sz="2000" b="1" dirty="0">
              <a:solidFill>
                <a:schemeClr val="tx1"/>
              </a:solidFill>
            </a:endParaRPr>
          </a:p>
          <a:p>
            <a:pPr marL="800100" lvl="1" indent="-342900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</a:t>
            </a:r>
            <a:r>
              <a:rPr lang="en-US" sz="2000" kern="1200" dirty="0">
                <a:solidFill>
                  <a:schemeClr val="tx1"/>
                </a:solidFill>
              </a:rPr>
              <a:t>he </a:t>
            </a:r>
            <a:r>
              <a:rPr lang="en-US" sz="2000" b="1" i="1" kern="1200" dirty="0">
                <a:solidFill>
                  <a:schemeClr val="tx1"/>
                </a:solidFill>
              </a:rPr>
              <a:t>u</a:t>
            </a:r>
            <a:r>
              <a:rPr lang="en-US" sz="2000" kern="1200" dirty="0">
                <a:solidFill>
                  <a:schemeClr val="tx1"/>
                </a:solidFill>
              </a:rPr>
              <a:t>-axis will be mutually perpendicular to the </a:t>
            </a:r>
            <a:r>
              <a:rPr lang="en-US" sz="2000" b="1" i="1" kern="1200" dirty="0">
                <a:solidFill>
                  <a:schemeClr val="tx1"/>
                </a:solidFill>
              </a:rPr>
              <a:t>v</a:t>
            </a:r>
            <a:r>
              <a:rPr lang="en-US" sz="2000" kern="1200" dirty="0">
                <a:solidFill>
                  <a:schemeClr val="tx1"/>
                </a:solidFill>
              </a:rPr>
              <a:t>- and </a:t>
            </a:r>
            <a:r>
              <a:rPr lang="en-US" sz="2000" b="1" i="1" kern="1200" dirty="0">
                <a:solidFill>
                  <a:schemeClr val="tx1"/>
                </a:solidFill>
              </a:rPr>
              <a:t>w</a:t>
            </a:r>
            <a:r>
              <a:rPr lang="en-US" sz="2000" kern="1200" dirty="0">
                <a:solidFill>
                  <a:schemeClr val="tx1"/>
                </a:solidFill>
              </a:rPr>
              <a:t>-axes, and will form a right-handed coordinate system</a:t>
            </a:r>
          </a:p>
          <a:p>
            <a:pPr marL="342900" indent="-342900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First find </a:t>
            </a:r>
            <a:r>
              <a:rPr lang="en-US" sz="2000" b="1" i="1" dirty="0">
                <a:solidFill>
                  <a:schemeClr val="tx1"/>
                </a:solidFill>
              </a:rPr>
              <a:t>w</a:t>
            </a:r>
            <a:r>
              <a:rPr lang="en-US" sz="2000" dirty="0">
                <a:solidFill>
                  <a:schemeClr val="tx1"/>
                </a:solidFill>
              </a:rPr>
              <a:t>  from </a:t>
            </a:r>
            <a:r>
              <a:rPr lang="en-US" sz="2000" b="1" i="1" dirty="0">
                <a:solidFill>
                  <a:schemeClr val="tx1"/>
                </a:solidFill>
              </a:rPr>
              <a:t>look</a:t>
            </a:r>
            <a:r>
              <a:rPr lang="en-US" sz="2000" dirty="0">
                <a:solidFill>
                  <a:schemeClr val="tx1"/>
                </a:solidFill>
              </a:rPr>
              <a:t>, then find </a:t>
            </a:r>
            <a:r>
              <a:rPr lang="en-US" sz="2000" b="1" i="1" dirty="0">
                <a:solidFill>
                  <a:schemeClr val="tx1"/>
                </a:solidFill>
              </a:rPr>
              <a:t>v</a:t>
            </a:r>
            <a:r>
              <a:rPr lang="en-US" sz="2000" b="1" dirty="0">
                <a:solidFill>
                  <a:schemeClr val="tx1"/>
                </a:solidFill>
              </a:rPr>
              <a:t>  </a:t>
            </a:r>
            <a:r>
              <a:rPr lang="en-US" sz="2000" dirty="0">
                <a:solidFill>
                  <a:schemeClr val="tx1"/>
                </a:solidFill>
              </a:rPr>
              <a:t>from </a:t>
            </a:r>
            <a:r>
              <a:rPr lang="en-US" sz="2000" b="1" i="1" dirty="0">
                <a:solidFill>
                  <a:schemeClr val="tx1"/>
                </a:solidFill>
              </a:rPr>
              <a:t>up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b="1" i="1" dirty="0">
                <a:solidFill>
                  <a:schemeClr val="tx1"/>
                </a:solidFill>
              </a:rPr>
              <a:t>w</a:t>
            </a:r>
            <a:r>
              <a:rPr lang="en-US" sz="2000" dirty="0">
                <a:solidFill>
                  <a:schemeClr val="tx1"/>
                </a:solidFill>
              </a:rPr>
              <a:t>, then find </a:t>
            </a:r>
            <a:r>
              <a:rPr lang="en-US" sz="2000" b="1" i="1" dirty="0">
                <a:solidFill>
                  <a:schemeClr val="tx1"/>
                </a:solidFill>
              </a:rPr>
              <a:t>u</a:t>
            </a:r>
            <a:r>
              <a:rPr lang="en-US" sz="2000" dirty="0">
                <a:solidFill>
                  <a:schemeClr val="tx1"/>
                </a:solidFill>
              </a:rPr>
              <a:t> as a normal to the </a:t>
            </a:r>
            <a:r>
              <a:rPr lang="en-US" sz="2000" b="1" i="1" dirty="0" err="1">
                <a:solidFill>
                  <a:schemeClr val="tx1"/>
                </a:solidFill>
              </a:rPr>
              <a:t>wv</a:t>
            </a:r>
            <a:r>
              <a:rPr lang="en-US" sz="2000" dirty="0">
                <a:solidFill>
                  <a:schemeClr val="tx1"/>
                </a:solidFill>
              </a:rPr>
              <a:t>-plane</a:t>
            </a:r>
            <a:endParaRPr lang="en-US" sz="2000" kern="12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9E951-E854-9343-A210-2F7E99CBA6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27F7172-F223-C14C-A9B6-74BF178EF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656" y="4558398"/>
            <a:ext cx="2703355" cy="229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5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D46BB-0197-CF47-9155-FA622E8F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</a:t>
            </a:r>
            <a:r>
              <a:rPr lang="en-US" b="1" dirty="0"/>
              <a:t>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71AE7-98BC-7C46-8949-A2C61EFE6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Finding </a:t>
            </a:r>
            <a:r>
              <a:rPr lang="en-US" sz="2000" b="1" i="1" dirty="0"/>
              <a:t>w</a:t>
            </a:r>
            <a:r>
              <a:rPr lang="en-US" sz="2000" dirty="0"/>
              <a:t> is easy. </a:t>
            </a:r>
            <a:r>
              <a:rPr lang="en-US" sz="2000" b="1" i="1" dirty="0"/>
              <a:t>look</a:t>
            </a:r>
            <a:r>
              <a:rPr lang="en-US" sz="2000" dirty="0"/>
              <a:t>  should lie on </a:t>
            </a:r>
            <a:r>
              <a:rPr lang="en-US" sz="2000" i="1" dirty="0"/>
              <a:t>–</a:t>
            </a:r>
            <a:r>
              <a:rPr lang="en-US" sz="2000" b="1" i="1" dirty="0"/>
              <a:t>w</a:t>
            </a:r>
            <a:r>
              <a:rPr lang="en-US" sz="2000" dirty="0"/>
              <a:t>, so </a:t>
            </a:r>
            <a:r>
              <a:rPr lang="en-US" sz="2000" b="1" i="1" dirty="0"/>
              <a:t>w</a:t>
            </a:r>
            <a:r>
              <a:rPr lang="en-US" sz="2000" b="1" dirty="0"/>
              <a:t> </a:t>
            </a:r>
            <a:r>
              <a:rPr lang="en-US" sz="2000" dirty="0"/>
              <a:t>is a normalized vector pointing in the direction opposite to </a:t>
            </a:r>
            <a:r>
              <a:rPr lang="en-US" sz="2000" b="1" i="1" dirty="0"/>
              <a:t>look</a:t>
            </a:r>
            <a:endParaRPr lang="en-US" sz="2000" b="1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7B6AC-E84E-0A46-A42C-A116C7337C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68FDB8E-BA04-A84C-A1DD-62B857B8C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570" y="2088014"/>
            <a:ext cx="3152859" cy="2681971"/>
          </a:xfrm>
          <a:prstGeom prst="rect">
            <a:avLst/>
          </a:prstGeom>
        </p:spPr>
      </p:pic>
      <p:graphicFrame>
        <p:nvGraphicFramePr>
          <p:cNvPr id="7" name="Object 4">
            <a:extLst>
              <a:ext uri="{FF2B5EF4-FFF2-40B4-BE49-F238E27FC236}">
                <a16:creationId xmlns:a16="http://schemas.microsoft.com/office/drawing/2014/main" id="{713F2154-ED61-C845-9206-60CDECADB4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51800" y="5060158"/>
          <a:ext cx="1371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393700" progId="Equation.3">
                  <p:embed/>
                </p:oleObj>
              </mc:Choice>
              <mc:Fallback>
                <p:oleObj name="Equation" r:id="rId3" imgW="685800" imgH="393700" progId="Equation.3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713F2154-ED61-C845-9206-60CDECADB4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51800" y="5060158"/>
                        <a:ext cx="1371600" cy="787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588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20E8-96CF-DD49-A2A8-FC5E8088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Hierarchies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76C82-6605-DF4A-8E29-17A7C2138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8609E-710C-3245-A555-8CD79AB231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7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D46BB-0197-CF47-9155-FA622E8F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</a:t>
            </a:r>
            <a:r>
              <a:rPr lang="en-US" b="1" dirty="0"/>
              <a:t>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71AE7-98BC-7C46-8949-A2C61EFE6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 indent="-457200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P</a:t>
            </a:r>
            <a:r>
              <a:rPr lang="en-US" sz="2000" kern="1200" dirty="0">
                <a:solidFill>
                  <a:schemeClr val="tx1"/>
                </a:solidFill>
              </a:rPr>
              <a:t>roblem: we have to find a unit vector </a:t>
            </a:r>
            <a:r>
              <a:rPr lang="en-US" sz="2000" b="1" i="1" kern="1200" dirty="0">
                <a:solidFill>
                  <a:schemeClr val="tx1"/>
                </a:solidFill>
              </a:rPr>
              <a:t>v</a:t>
            </a:r>
            <a:r>
              <a:rPr lang="en-US" sz="2000" kern="1200" dirty="0">
                <a:solidFill>
                  <a:schemeClr val="tx1"/>
                </a:solidFill>
              </a:rPr>
              <a:t> that is perpendicular to the unit vector </a:t>
            </a:r>
            <a:r>
              <a:rPr lang="en-US" sz="2000" b="1" i="1" kern="1200" dirty="0">
                <a:solidFill>
                  <a:schemeClr val="tx1"/>
                </a:solidFill>
              </a:rPr>
              <a:t>w </a:t>
            </a:r>
            <a:r>
              <a:rPr lang="en-US" sz="2000" dirty="0"/>
              <a:t>in the </a:t>
            </a:r>
            <a:r>
              <a:rPr lang="en-US" sz="2000" b="1" i="1" dirty="0"/>
              <a:t>look-up</a:t>
            </a:r>
            <a:r>
              <a:rPr lang="en-US" sz="2000" dirty="0"/>
              <a:t> plane</a:t>
            </a:r>
          </a:p>
          <a:p>
            <a:pPr lvl="0" indent="-457200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Solution: subtract the </a:t>
            </a:r>
            <a:r>
              <a:rPr lang="en-US" sz="2000" b="1" i="1" dirty="0"/>
              <a:t>w</a:t>
            </a:r>
            <a:r>
              <a:rPr lang="en-US" sz="2000" dirty="0"/>
              <a:t> component of the </a:t>
            </a:r>
            <a:r>
              <a:rPr lang="en-US" sz="2000" b="1" i="1" dirty="0"/>
              <a:t>up</a:t>
            </a:r>
            <a:r>
              <a:rPr lang="en-US" sz="2000" dirty="0"/>
              <a:t> vector to get </a:t>
            </a:r>
            <a:r>
              <a:rPr lang="en-US" sz="2000" b="1" i="1" dirty="0"/>
              <a:t>v’</a:t>
            </a:r>
            <a:r>
              <a:rPr lang="en-US" sz="2000" dirty="0"/>
              <a:t> and normalize. To get </a:t>
            </a:r>
            <a:r>
              <a:rPr lang="en-US" sz="2000" b="1" i="1" dirty="0"/>
              <a:t>w</a:t>
            </a:r>
            <a:r>
              <a:rPr lang="en-US" sz="2000" dirty="0"/>
              <a:t> component </a:t>
            </a:r>
            <a:r>
              <a:rPr lang="en-US" sz="2000" b="1" i="1" dirty="0"/>
              <a:t>w’</a:t>
            </a:r>
            <a:r>
              <a:rPr lang="en-US" sz="2000" dirty="0"/>
              <a:t> of </a:t>
            </a:r>
            <a:r>
              <a:rPr lang="en-US" sz="2000" b="1" i="1" dirty="0"/>
              <a:t>up</a:t>
            </a:r>
            <a:r>
              <a:rPr lang="en-US" sz="2000" dirty="0"/>
              <a:t>, project </a:t>
            </a:r>
            <a:r>
              <a:rPr lang="en-US" sz="2000" b="1" i="1" dirty="0"/>
              <a:t>up</a:t>
            </a:r>
            <a:r>
              <a:rPr lang="en-US" sz="2000" dirty="0"/>
              <a:t> onto </a:t>
            </a:r>
            <a:r>
              <a:rPr lang="en-US" sz="2000" b="1" i="1" dirty="0"/>
              <a:t>w</a:t>
            </a:r>
            <a:r>
              <a:rPr lang="en-US" sz="2000" dirty="0"/>
              <a:t>:</a:t>
            </a:r>
            <a:r>
              <a:rPr lang="en-US" sz="2000" kern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7B6AC-E84E-0A46-A42C-A116C7337C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13B271-6B82-FF4D-8111-4702E30C1D40}"/>
              </a:ext>
            </a:extLst>
          </p:cNvPr>
          <p:cNvSpPr/>
          <p:nvPr/>
        </p:nvSpPr>
        <p:spPr>
          <a:xfrm>
            <a:off x="1837267" y="5898451"/>
            <a:ext cx="80772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F32AA3CD-1129-1B44-B981-AC08863B6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111" y="4490748"/>
            <a:ext cx="2652165" cy="1865603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6B5CCF4-9A5B-4C4A-A531-47615376F645}"/>
              </a:ext>
            </a:extLst>
          </p:cNvPr>
          <p:cNvGrpSpPr/>
          <p:nvPr/>
        </p:nvGrpSpPr>
        <p:grpSpPr>
          <a:xfrm>
            <a:off x="4526492" y="4553839"/>
            <a:ext cx="6056993" cy="1699503"/>
            <a:chOff x="4526492" y="4553839"/>
            <a:chExt cx="6056993" cy="169950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0D9259-6515-6B46-B307-ACD0002C666F}"/>
                </a:ext>
              </a:extLst>
            </p:cNvPr>
            <p:cNvGrpSpPr/>
            <p:nvPr/>
          </p:nvGrpSpPr>
          <p:grpSpPr>
            <a:xfrm>
              <a:off x="7605607" y="4581651"/>
              <a:ext cx="2363212" cy="1259775"/>
              <a:chOff x="6301740" y="2855150"/>
              <a:chExt cx="2363212" cy="1259775"/>
            </a:xfrm>
          </p:grpSpPr>
          <p:pic>
            <p:nvPicPr>
              <p:cNvPr id="9" name="Picture 6" descr="A picture containing object&#10;&#10;Description generated with high confidence">
                <a:extLst>
                  <a:ext uri="{FF2B5EF4-FFF2-40B4-BE49-F238E27FC236}">
                    <a16:creationId xmlns:a16="http://schemas.microsoft.com/office/drawing/2014/main" id="{46A83AE3-B674-354D-B869-0F204C62F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85437" y="2855150"/>
                <a:ext cx="1979515" cy="1259775"/>
              </a:xfrm>
              <a:prstGeom prst="rect">
                <a:avLst/>
              </a:prstGeom>
            </p:spPr>
          </p:pic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CEE227D-330E-594B-A6C9-6EDA47F0D886}"/>
                  </a:ext>
                </a:extLst>
              </p:cNvPr>
              <p:cNvGrpSpPr/>
              <p:nvPr/>
            </p:nvGrpSpPr>
            <p:grpSpPr>
              <a:xfrm>
                <a:off x="6301740" y="3713261"/>
                <a:ext cx="2308860" cy="307777"/>
                <a:chOff x="6301740" y="3713261"/>
                <a:chExt cx="2308860" cy="307777"/>
              </a:xfrm>
            </p:grpSpPr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550AD39A-D368-B24B-9512-5142C479888C}"/>
                    </a:ext>
                  </a:extLst>
                </p:cNvPr>
                <p:cNvCxnSpPr/>
                <p:nvPr/>
              </p:nvCxnSpPr>
              <p:spPr>
                <a:xfrm flipH="1">
                  <a:off x="6576060" y="3863340"/>
                  <a:ext cx="2034540" cy="0"/>
                </a:xfrm>
                <a:prstGeom prst="straightConnector1">
                  <a:avLst/>
                </a:prstGeom>
                <a:ln w="190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arrow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360DA56-6151-C348-A02E-9223DFD4ECE7}"/>
                    </a:ext>
                  </a:extLst>
                </p:cNvPr>
                <p:cNvSpPr txBox="1"/>
                <p:nvPr/>
              </p:nvSpPr>
              <p:spPr>
                <a:xfrm>
                  <a:off x="6301740" y="3713261"/>
                  <a:ext cx="2590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i="1"/>
                    <a:t>w</a:t>
                  </a:r>
                </a:p>
              </p:txBody>
            </p:sp>
          </p:grpSp>
        </p:grpSp>
        <p:graphicFrame>
          <p:nvGraphicFramePr>
            <p:cNvPr id="14" name="Object 13">
              <a:extLst>
                <a:ext uri="{FF2B5EF4-FFF2-40B4-BE49-F238E27FC236}">
                  <a16:creationId xmlns:a16="http://schemas.microsoft.com/office/drawing/2014/main" id="{C332B0C5-6DD2-3346-97FA-F2B43E94B62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26492" y="4553839"/>
            <a:ext cx="1238250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698500" imgH="165100" progId="Equation.3">
                    <p:embed/>
                  </p:oleObj>
                </mc:Choice>
                <mc:Fallback>
                  <p:oleObj name="Equation" r:id="rId5" imgW="698500" imgH="165100" progId="Equation.3">
                    <p:embed/>
                    <p:pic>
                      <p:nvPicPr>
                        <p:cNvPr id="14" name="Object 13">
                          <a:extLst>
                            <a:ext uri="{FF2B5EF4-FFF2-40B4-BE49-F238E27FC236}">
                              <a16:creationId xmlns:a16="http://schemas.microsoft.com/office/drawing/2014/main" id="{C332B0C5-6DD2-3346-97FA-F2B43E94B62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6492" y="4553839"/>
                          <a:ext cx="1238250" cy="28892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09A430B-1A47-1847-BF30-23F0EDE1F9C8}"/>
                </a:ext>
              </a:extLst>
            </p:cNvPr>
            <p:cNvSpPr txBox="1"/>
            <p:nvPr/>
          </p:nvSpPr>
          <p:spPr>
            <a:xfrm>
              <a:off x="7764085" y="5808429"/>
              <a:ext cx="2819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Looking directly at </a:t>
              </a:r>
              <a:r>
                <a:rPr lang="en-US" sz="1600" b="1" i="1" err="1"/>
                <a:t>wv</a:t>
              </a:r>
              <a:r>
                <a:rPr lang="en-US" sz="1600"/>
                <a:t>-plane</a:t>
              </a:r>
            </a:p>
          </p:txBody>
        </p:sp>
        <p:graphicFrame>
          <p:nvGraphicFramePr>
            <p:cNvPr id="16" name="Object 15">
              <a:extLst>
                <a:ext uri="{FF2B5EF4-FFF2-40B4-BE49-F238E27FC236}">
                  <a16:creationId xmlns:a16="http://schemas.microsoft.com/office/drawing/2014/main" id="{EB5954A0-4C91-2542-8D95-E5943A20A55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69355" y="5001514"/>
            <a:ext cx="2208212" cy="333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168400" imgH="177800" progId="Equation.3">
                    <p:embed/>
                  </p:oleObj>
                </mc:Choice>
                <mc:Fallback>
                  <p:oleObj name="Equation" r:id="rId7" imgW="1168400" imgH="177800" progId="Equation.3">
                    <p:embed/>
                    <p:pic>
                      <p:nvPicPr>
                        <p:cNvPr id="16" name="Object 15">
                          <a:extLst>
                            <a:ext uri="{FF2B5EF4-FFF2-40B4-BE49-F238E27FC236}">
                              <a16:creationId xmlns:a16="http://schemas.microsoft.com/office/drawing/2014/main" id="{EB5954A0-4C91-2542-8D95-E5943A20A55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9355" y="5001514"/>
                          <a:ext cx="2208212" cy="333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16">
              <a:extLst>
                <a:ext uri="{FF2B5EF4-FFF2-40B4-BE49-F238E27FC236}">
                  <a16:creationId xmlns:a16="http://schemas.microsoft.com/office/drawing/2014/main" id="{487EEBD1-A9B0-0947-B5FD-09B8AED6EA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58135" y="5288850"/>
            <a:ext cx="914400" cy="8649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469900" imgH="444500" progId="Equation.3">
                    <p:embed/>
                  </p:oleObj>
                </mc:Choice>
                <mc:Fallback>
                  <p:oleObj name="Equation" r:id="rId9" imgW="469900" imgH="444500" progId="Equation.3">
                    <p:embed/>
                    <p:pic>
                      <p:nvPicPr>
                        <p:cNvPr id="17" name="Object 16">
                          <a:extLst>
                            <a:ext uri="{FF2B5EF4-FFF2-40B4-BE49-F238E27FC236}">
                              <a16:creationId xmlns:a16="http://schemas.microsoft.com/office/drawing/2014/main" id="{487EEBD1-A9B0-0947-B5FD-09B8AED6EA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58135" y="5288850"/>
                          <a:ext cx="914400" cy="8649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DA26B26-AAF8-4046-B12D-B9930773E666}"/>
                </a:ext>
              </a:extLst>
            </p:cNvPr>
            <p:cNvGrpSpPr/>
            <p:nvPr/>
          </p:nvGrpSpPr>
          <p:grpSpPr>
            <a:xfrm>
              <a:off x="5647267" y="5334889"/>
              <a:ext cx="1775193" cy="918453"/>
              <a:chOff x="4343400" y="3608388"/>
              <a:chExt cx="1775193" cy="91845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257DBE9-C13E-8240-95D0-37DEE3358888}"/>
                  </a:ext>
                </a:extLst>
              </p:cNvPr>
              <p:cNvSpPr txBox="1"/>
              <p:nvPr/>
            </p:nvSpPr>
            <p:spPr>
              <a:xfrm>
                <a:off x="5038780" y="3695844"/>
                <a:ext cx="107981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/>
                  <a:t>Projection of </a:t>
                </a:r>
                <a:r>
                  <a:rPr lang="en-US" sz="1200" b="1" i="1"/>
                  <a:t>up</a:t>
                </a:r>
                <a:r>
                  <a:rPr lang="en-US" sz="1200"/>
                  <a:t> onto </a:t>
                </a:r>
                <a:r>
                  <a:rPr lang="en-US" sz="1200" b="1" i="1"/>
                  <a:t>w</a:t>
                </a:r>
                <a:r>
                  <a:rPr lang="en-US" sz="1200"/>
                  <a:t>, because </a:t>
                </a:r>
                <a:r>
                  <a:rPr lang="en-US" sz="1200" b="1" i="1"/>
                  <a:t>w</a:t>
                </a:r>
                <a:r>
                  <a:rPr lang="en-US" sz="1200"/>
                  <a:t> is a unit vector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E920FB9-6945-CC4C-A5D5-327F7F62B7A7}"/>
                  </a:ext>
                </a:extLst>
              </p:cNvPr>
              <p:cNvCxnSpPr/>
              <p:nvPr/>
            </p:nvCxnSpPr>
            <p:spPr>
              <a:xfrm flipH="1" flipV="1">
                <a:off x="4960620" y="3608388"/>
                <a:ext cx="78160" cy="239712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DFB2042-5C9C-DB49-9016-F4C15B76004C}"/>
                  </a:ext>
                </a:extLst>
              </p:cNvPr>
              <p:cNvCxnSpPr/>
              <p:nvPr/>
            </p:nvCxnSpPr>
            <p:spPr>
              <a:xfrm>
                <a:off x="4343400" y="3608388"/>
                <a:ext cx="1130300" cy="0"/>
              </a:xfrm>
              <a:prstGeom prst="line">
                <a:avLst/>
              </a:prstGeom>
              <a:ln w="127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A2F8E5D-1E4E-AB43-AFE2-8743989A4E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60927" y="5589841"/>
              <a:ext cx="1668780" cy="0"/>
            </a:xfrm>
            <a:prstGeom prst="straightConnector1">
              <a:avLst/>
            </a:prstGeom>
            <a:ln w="1905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347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D46BB-0197-CF47-9155-FA622E8F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</a:t>
            </a:r>
            <a:r>
              <a:rPr lang="en-US" b="1" dirty="0"/>
              <a:t>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71AE7-98BC-7C46-8949-A2C61EFE6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 indent="-457200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We can use the cross-product, but which? Both </a:t>
            </a:r>
            <a:r>
              <a:rPr lang="en-US" sz="2000" b="1" i="1" dirty="0"/>
              <a:t>w</a:t>
            </a:r>
            <a:r>
              <a:rPr lang="en-US" sz="2000" i="1" dirty="0"/>
              <a:t> × </a:t>
            </a:r>
            <a:r>
              <a:rPr lang="en-US" sz="2000" b="1" i="1" dirty="0"/>
              <a:t>v</a:t>
            </a:r>
            <a:r>
              <a:rPr lang="en-US" sz="2000" dirty="0"/>
              <a:t> and </a:t>
            </a:r>
            <a:r>
              <a:rPr lang="en-US" sz="2000" b="1" i="1" dirty="0"/>
              <a:t>v</a:t>
            </a:r>
            <a:r>
              <a:rPr lang="en-US" sz="2000" i="1" dirty="0"/>
              <a:t> × </a:t>
            </a:r>
            <a:r>
              <a:rPr lang="en-US" sz="2000" b="1" i="1" dirty="0"/>
              <a:t>w</a:t>
            </a:r>
            <a:r>
              <a:rPr lang="en-US" sz="2000" dirty="0"/>
              <a:t> are perpendicular to the plane, but they go in opposite directions.</a:t>
            </a:r>
          </a:p>
          <a:p>
            <a:pPr marL="571500" lvl="0" indent="-571500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/>
            </a:pPr>
            <a:r>
              <a:rPr lang="en-US" sz="2000" kern="1200" dirty="0">
                <a:solidFill>
                  <a:schemeClr val="tx1"/>
                </a:solidFill>
              </a:rPr>
              <a:t>Answer: cross-products are “right-handed,” so use </a:t>
            </a:r>
            <a:r>
              <a:rPr lang="en-US" sz="2000" b="1" i="1" kern="1200" dirty="0">
                <a:solidFill>
                  <a:schemeClr val="tx1"/>
                </a:solidFill>
              </a:rPr>
              <a:t>v</a:t>
            </a:r>
            <a:r>
              <a:rPr lang="en-US" sz="2000" i="1" dirty="0"/>
              <a:t> × </a:t>
            </a:r>
            <a:r>
              <a:rPr lang="en-US" sz="2000" b="1" i="1" dirty="0"/>
              <a:t>w</a:t>
            </a:r>
            <a:r>
              <a:rPr lang="en-US" sz="2000" dirty="0"/>
              <a:t> to create a right-handed coordinate frame</a:t>
            </a:r>
          </a:p>
          <a:p>
            <a:pPr lvl="0" indent="-457200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/>
            </a:pPr>
            <a:endParaRPr lang="en-US" sz="2000" kern="1200" dirty="0">
              <a:solidFill>
                <a:schemeClr val="tx1"/>
              </a:solidFill>
            </a:endParaRPr>
          </a:p>
          <a:p>
            <a:pPr marL="342900" lvl="0" indent="-342900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/>
            </a:pPr>
            <a:endParaRPr lang="en-US" sz="2000" dirty="0"/>
          </a:p>
          <a:p>
            <a:pPr lvl="0" indent="-457200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/>
            </a:pPr>
            <a:endParaRPr lang="en-US" sz="2000" kern="1200" dirty="0">
              <a:solidFill>
                <a:schemeClr val="tx1"/>
              </a:solidFill>
            </a:endParaRPr>
          </a:p>
          <a:p>
            <a:pPr lvl="0" indent="-457200">
              <a:spcBef>
                <a:spcPts val="600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/>
            </a:pPr>
            <a:r>
              <a:rPr lang="en-US" sz="2000" kern="1200" dirty="0">
                <a:solidFill>
                  <a:schemeClr val="tx1"/>
                </a:solidFill>
              </a:rPr>
              <a:t>As a reminder, the cross product of two vectors </a:t>
            </a:r>
            <a:r>
              <a:rPr lang="en-US" sz="2000" b="1" i="1" kern="1200" dirty="0">
                <a:solidFill>
                  <a:schemeClr val="tx1"/>
                </a:solidFill>
              </a:rPr>
              <a:t>a</a:t>
            </a:r>
            <a:r>
              <a:rPr lang="en-US" sz="2000" kern="1200" dirty="0">
                <a:solidFill>
                  <a:schemeClr val="tx1"/>
                </a:solidFill>
              </a:rPr>
              <a:t> and </a:t>
            </a:r>
            <a:r>
              <a:rPr lang="en-US" sz="2000" b="1" i="1" kern="1200" dirty="0">
                <a:solidFill>
                  <a:schemeClr val="tx1"/>
                </a:solidFill>
              </a:rPr>
              <a:t>b</a:t>
            </a:r>
            <a:r>
              <a:rPr lang="en-US" sz="2000" kern="1200" dirty="0">
                <a:solidFill>
                  <a:schemeClr val="tx1"/>
                </a:solidFill>
              </a:rPr>
              <a:t> is: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7B6AC-E84E-0A46-A42C-A116C7337C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93F5A8A-9AE9-3D45-94BA-04CB9D35B51A}"/>
              </a:ext>
            </a:extLst>
          </p:cNvPr>
          <p:cNvGrpSpPr/>
          <p:nvPr/>
        </p:nvGrpSpPr>
        <p:grpSpPr>
          <a:xfrm>
            <a:off x="3926753" y="3160059"/>
            <a:ext cx="3928761" cy="1071697"/>
            <a:chOff x="3926753" y="3160059"/>
            <a:chExt cx="3928761" cy="1071697"/>
          </a:xfrm>
        </p:grpSpPr>
        <p:graphicFrame>
          <p:nvGraphicFramePr>
            <p:cNvPr id="24" name="Object 20">
              <a:extLst>
                <a:ext uri="{FF2B5EF4-FFF2-40B4-BE49-F238E27FC236}">
                  <a16:creationId xmlns:a16="http://schemas.microsoft.com/office/drawing/2014/main" id="{28278CB2-9D41-6C40-9C6A-784AD2F0EE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26753" y="3815434"/>
            <a:ext cx="1222479" cy="298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571500" imgH="139700" progId="Equation.3">
                    <p:embed/>
                  </p:oleObj>
                </mc:Choice>
                <mc:Fallback>
                  <p:oleObj name="Equation" r:id="rId3" imgW="571500" imgH="139700" progId="Equation.3">
                    <p:embed/>
                    <p:pic>
                      <p:nvPicPr>
                        <p:cNvPr id="24" name="Object 20">
                          <a:extLst>
                            <a:ext uri="{FF2B5EF4-FFF2-40B4-BE49-F238E27FC236}">
                              <a16:creationId xmlns:a16="http://schemas.microsoft.com/office/drawing/2014/main" id="{28278CB2-9D41-6C40-9C6A-784AD2F0EE1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6753" y="3815434"/>
                          <a:ext cx="1222479" cy="29882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5" name="Picture 3" descr="A close up of a clock&#10;&#10;Description generated with high confidence">
              <a:extLst>
                <a:ext uri="{FF2B5EF4-FFF2-40B4-BE49-F238E27FC236}">
                  <a16:creationId xmlns:a16="http://schemas.microsoft.com/office/drawing/2014/main" id="{0AC6372D-E56F-0146-A4B3-1F45CAE15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0026" y="3160059"/>
              <a:ext cx="1625488" cy="1071697"/>
            </a:xfrm>
            <a:prstGeom prst="rect">
              <a:avLst/>
            </a:prstGeom>
          </p:spPr>
        </p:pic>
      </p:grp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B0441B9A-7219-7E45-8300-50842DE492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52975" y="5114307"/>
          <a:ext cx="2686050" cy="1094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993900" imgH="812800" progId="Equation.3">
                  <p:embed/>
                </p:oleObj>
              </mc:Choice>
              <mc:Fallback>
                <p:oleObj name="Equation" r:id="rId6" imgW="1993900" imgH="812800" progId="Equation.3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B0441B9A-7219-7E45-8300-50842DE492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2975" y="5114307"/>
                        <a:ext cx="2686050" cy="10944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023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D46BB-0197-CF47-9155-FA622E8F0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</a:t>
            </a:r>
            <a:r>
              <a:rPr lang="en-US" b="1" dirty="0" err="1"/>
              <a:t>u,v,w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71AE7-98BC-7C46-8949-A2C61EFE6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71500" indent="-571500">
              <a:spcBef>
                <a:spcPts val="600"/>
              </a:spcBef>
              <a:buClr>
                <a:schemeClr val="accent1"/>
              </a:buClr>
              <a:buSzPct val="76000"/>
              <a:buFont typeface="Arial" panose="020B0604020202020204" pitchFamily="34" charset="0"/>
              <a:buChar char="•"/>
              <a:defRPr/>
            </a:pPr>
            <a:r>
              <a:rPr lang="en-US" sz="2000" dirty="0"/>
              <a:t>To Summarize:</a:t>
            </a:r>
          </a:p>
          <a:p>
            <a:pPr marL="571500" indent="-571500">
              <a:spcBef>
                <a:spcPts val="600"/>
              </a:spcBef>
              <a:buClr>
                <a:schemeClr val="accent1"/>
              </a:buClr>
              <a:buSzPct val="76000"/>
              <a:buFont typeface="Arial" panose="020B0604020202020204" pitchFamily="34" charset="0"/>
              <a:buChar char="•"/>
              <a:defRPr/>
            </a:pPr>
            <a:endParaRPr lang="en-US" sz="2000" dirty="0"/>
          </a:p>
          <a:p>
            <a:pPr marL="571500" indent="-571500">
              <a:spcBef>
                <a:spcPts val="600"/>
              </a:spcBef>
              <a:buClr>
                <a:schemeClr val="accent1"/>
              </a:buClr>
              <a:buSzPct val="76000"/>
              <a:buFont typeface="Arial" panose="020B0604020202020204" pitchFamily="34" charset="0"/>
              <a:buChar char="•"/>
              <a:defRPr/>
            </a:pPr>
            <a:endParaRPr lang="en-US" sz="2000" dirty="0"/>
          </a:p>
          <a:p>
            <a:pPr marL="571500" indent="-571500">
              <a:spcBef>
                <a:spcPts val="600"/>
              </a:spcBef>
              <a:buClr>
                <a:schemeClr val="accent1"/>
              </a:buClr>
              <a:buSzPct val="76000"/>
              <a:buFont typeface="Arial" panose="020B0604020202020204" pitchFamily="34" charset="0"/>
              <a:buChar char="•"/>
              <a:defRPr/>
            </a:pPr>
            <a:endParaRPr lang="en-US" sz="2000" dirty="0"/>
          </a:p>
          <a:p>
            <a:pPr marL="571500" indent="-571500">
              <a:spcBef>
                <a:spcPts val="600"/>
              </a:spcBef>
              <a:buClr>
                <a:schemeClr val="accent1"/>
              </a:buClr>
              <a:buSzPct val="76000"/>
              <a:buFont typeface="Arial" panose="020B0604020202020204" pitchFamily="34" charset="0"/>
              <a:buChar char="•"/>
              <a:defRPr/>
            </a:pPr>
            <a:endParaRPr lang="en-US" sz="2000" dirty="0"/>
          </a:p>
          <a:p>
            <a:pPr marL="571500" indent="-571500">
              <a:spcBef>
                <a:spcPts val="600"/>
              </a:spcBef>
              <a:buClr>
                <a:schemeClr val="accent1"/>
              </a:buClr>
              <a:buSzPct val="76000"/>
              <a:buFont typeface="Arial" panose="020B0604020202020204" pitchFamily="34" charset="0"/>
              <a:buChar char="•"/>
              <a:defRPr/>
            </a:pPr>
            <a:endParaRPr lang="en-US" sz="2000" dirty="0"/>
          </a:p>
          <a:p>
            <a:pPr marL="571500" indent="-571500">
              <a:spcBef>
                <a:spcPts val="600"/>
              </a:spcBef>
              <a:buClr>
                <a:schemeClr val="accent1"/>
              </a:buClr>
              <a:buSzPct val="76000"/>
              <a:buFont typeface="Arial" panose="020B0604020202020204" pitchFamily="34" charset="0"/>
              <a:buChar char="•"/>
              <a:defRPr/>
            </a:pPr>
            <a:endParaRPr lang="en-US" sz="2000" dirty="0"/>
          </a:p>
          <a:p>
            <a:pPr marL="571500" indent="-571500">
              <a:spcBef>
                <a:spcPts val="600"/>
              </a:spcBef>
              <a:buClr>
                <a:schemeClr val="accent1"/>
              </a:buClr>
              <a:buSzPct val="76000"/>
              <a:buFont typeface="Arial" panose="020B0604020202020204" pitchFamily="34" charset="0"/>
              <a:buChar char="•"/>
              <a:defRPr/>
            </a:pPr>
            <a:endParaRPr lang="en-US" sz="2000" dirty="0"/>
          </a:p>
          <a:p>
            <a:pPr marL="571500" indent="-571500">
              <a:spcBef>
                <a:spcPts val="600"/>
              </a:spcBef>
              <a:buClr>
                <a:schemeClr val="accent1"/>
              </a:buClr>
              <a:buSzPct val="76000"/>
              <a:buFont typeface="Arial" panose="020B0604020202020204" pitchFamily="34" charset="0"/>
              <a:buChar char="•"/>
              <a:defRPr/>
            </a:pPr>
            <a:endParaRPr lang="en-US" sz="2000" dirty="0"/>
          </a:p>
          <a:p>
            <a:pPr marL="0" lvl="0" indent="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endParaRPr lang="en-US" sz="2000" kern="12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7B6AC-E84E-0A46-A42C-A116C7337C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 dirty="0"/>
          </a:p>
        </p:txBody>
      </p:sp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96BE4F5F-E04D-0544-8827-16A197873A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5408" y="2340523"/>
          <a:ext cx="1274763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685800" imgH="393700" progId="Equation.3">
                  <p:embed/>
                </p:oleObj>
              </mc:Choice>
              <mc:Fallback>
                <p:oleObj name="Equation" r:id="rId3" imgW="685800" imgH="393700" progId="Equation.3">
                  <p:embed/>
                  <p:pic>
                    <p:nvPicPr>
                      <p:cNvPr id="8" name="Object 6">
                        <a:extLst>
                          <a:ext uri="{FF2B5EF4-FFF2-40B4-BE49-F238E27FC236}">
                            <a16:creationId xmlns:a16="http://schemas.microsoft.com/office/drawing/2014/main" id="{96BE4F5F-E04D-0544-8827-16A197873A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5408" y="2340523"/>
                        <a:ext cx="1274763" cy="731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>
            <a:extLst>
              <a:ext uri="{FF2B5EF4-FFF2-40B4-BE49-F238E27FC236}">
                <a16:creationId xmlns:a16="http://schemas.microsoft.com/office/drawing/2014/main" id="{A7E98D59-EE05-3545-AF9F-3082031317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1271" y="3372398"/>
          <a:ext cx="24987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95400" imgH="406400" progId="Equation.3">
                  <p:embed/>
                </p:oleObj>
              </mc:Choice>
              <mc:Fallback>
                <p:oleObj name="Equation" r:id="rId5" imgW="1295400" imgH="406400" progId="Equation.3">
                  <p:embed/>
                  <p:pic>
                    <p:nvPicPr>
                      <p:cNvPr id="9" name="Object 7">
                        <a:extLst>
                          <a:ext uri="{FF2B5EF4-FFF2-40B4-BE49-F238E27FC236}">
                            <a16:creationId xmlns:a16="http://schemas.microsoft.com/office/drawing/2014/main" id="{A7E98D59-EE05-3545-AF9F-3082031317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1271" y="3372398"/>
                        <a:ext cx="2498725" cy="777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CF4371A9-B2E7-D342-8934-979945610A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62241" y="4480827"/>
          <a:ext cx="1056942" cy="258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71500" imgH="139700" progId="Equation.3">
                  <p:embed/>
                </p:oleObj>
              </mc:Choice>
              <mc:Fallback>
                <p:oleObj name="Equation" r:id="rId7" imgW="571500" imgH="139700" progId="Equation.3">
                  <p:embed/>
                  <p:pic>
                    <p:nvPicPr>
                      <p:cNvPr id="10" name="Object 8">
                        <a:extLst>
                          <a:ext uri="{FF2B5EF4-FFF2-40B4-BE49-F238E27FC236}">
                            <a16:creationId xmlns:a16="http://schemas.microsoft.com/office/drawing/2014/main" id="{CF4371A9-B2E7-D342-8934-979945610AC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62241" y="4480827"/>
                        <a:ext cx="1056942" cy="2584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2">
            <a:extLst>
              <a:ext uri="{FF2B5EF4-FFF2-40B4-BE49-F238E27FC236}">
                <a16:creationId xmlns:a16="http://schemas.microsoft.com/office/drawing/2014/main" id="{ED415CB1-A979-7842-855F-5F9009DD64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2151233"/>
            <a:ext cx="3001134" cy="255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7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D96165B-0AA0-0448-9AEE-83642B17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</a:t>
            </a:r>
            <a:r>
              <a:rPr lang="en-US" b="1" dirty="0" err="1"/>
              <a:t>u,v,w</a:t>
            </a:r>
            <a:r>
              <a:rPr lang="en-US" b="1" dirty="0"/>
              <a:t> </a:t>
            </a:r>
            <a:r>
              <a:rPr lang="en-US" dirty="0"/>
              <a:t>in GLM</a:t>
            </a:r>
            <a:endParaRPr lang="en-US" b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A16F730-54F8-904D-9B6B-38379526AE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228600" indent="0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Given  </a:t>
            </a:r>
          </a:p>
          <a:p>
            <a:pPr marL="228600" indent="0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::vec3 look;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look vector </a:t>
            </a:r>
          </a:p>
          <a:p>
            <a:pPr marL="228600" indent="0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::vec3 up;  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up vector   </a:t>
            </a:r>
          </a:p>
          <a:p>
            <a:pPr marL="228600" indent="0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228600" indent="0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Compute</a:t>
            </a:r>
          </a:p>
          <a:p>
            <a:pPr marL="228600" indent="0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::vec3 u;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cam space vector to “right” </a:t>
            </a:r>
          </a:p>
          <a:p>
            <a:pPr marL="228600" indent="0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::vec3 v;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cam space vector from eye to top of camera</a:t>
            </a:r>
          </a:p>
          <a:p>
            <a:pPr marL="228600" indent="0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::vec3 w;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cam space vector opposite ”look” vector</a:t>
            </a:r>
          </a:p>
          <a:p>
            <a:pPr marL="228600" indent="0"/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28600" indent="0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w = -look;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w.normalize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  <a:p>
            <a:pPr marL="228600" indent="0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v = up - dot(up, w)*w; </a:t>
            </a:r>
          </a:p>
          <a:p>
            <a:pPr marL="228600" indent="0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v.normalize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(); </a:t>
            </a:r>
          </a:p>
          <a:p>
            <a:pPr marL="228600" indent="0"/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u = cross(v, w);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A69CD-30C4-B448-BB38-EF967EFD8A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8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9CB06-79D9-1247-9A22-5A8B6F98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into Camera 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7E28E-63E6-D34F-A637-318DF84FBE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F5CEC-F8D4-BE4A-AFBA-375A1BD842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01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BCFA24-6CA3-5349-B15D-AE570D2F8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of a ‘canonical camera space’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92ED59-EF59-1A43-A223-29D6C03EF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6295697" cy="4525963"/>
          </a:xfrm>
        </p:spPr>
        <p:txBody>
          <a:bodyPr>
            <a:normAutofit fontScale="77500" lnSpcReduction="20000"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Our ultimate goal is to project what the camera sees onto a 2D image.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We could implement a procedure that does this for all possible virtual camera locations/orientations...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...or we could do the following: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Transform into a </a:t>
            </a:r>
            <a:r>
              <a:rPr lang="en-US" b="1" i="1" dirty="0"/>
              <a:t>canonical space </a:t>
            </a:r>
            <a:r>
              <a:rPr lang="en-US" dirty="0"/>
              <a:t>where the camera is sitting at the origin, looking down –z, and oriented such that y is up.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Implement a renderer that only has to deal with this canonical camera setup.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Which do you think sounds easier? ;)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7FF79-EBFC-3E42-8F45-79ECA76F97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7B0383-044F-FB46-A15F-7477F22B646E}"/>
              </a:ext>
            </a:extLst>
          </p:cNvPr>
          <p:cNvGrpSpPr/>
          <p:nvPr/>
        </p:nvGrpSpPr>
        <p:grpSpPr>
          <a:xfrm>
            <a:off x="7421997" y="2094883"/>
            <a:ext cx="4121620" cy="3129193"/>
            <a:chOff x="7421997" y="2094883"/>
            <a:chExt cx="4121620" cy="312919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AF3AC8-F0F8-CF49-BCAD-A9746F0DBCFE}"/>
                </a:ext>
              </a:extLst>
            </p:cNvPr>
            <p:cNvGrpSpPr/>
            <p:nvPr/>
          </p:nvGrpSpPr>
          <p:grpSpPr>
            <a:xfrm rot="3704692">
              <a:off x="10203381" y="2129463"/>
              <a:ext cx="1374815" cy="1305656"/>
              <a:chOff x="8686665" y="4927721"/>
              <a:chExt cx="1374815" cy="1305656"/>
            </a:xfrm>
          </p:grpSpPr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262D4822-0E4A-C94E-9419-5E6BD3A830F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59720" y="5552896"/>
                <a:ext cx="361952" cy="197419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47F4F012-0209-2447-8400-6495B77D7A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8929" y="5194135"/>
                <a:ext cx="0" cy="55719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9DAA1B87-34D2-DE44-B62D-4BBD5C7D13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98929" y="5771645"/>
                <a:ext cx="635584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BD1E8DC-D769-C045-B2A1-0666B60F76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16395" y="5771645"/>
                <a:ext cx="382534" cy="227551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8C28628-B2EE-AD4F-BD38-F441DBE0D1F9}"/>
                  </a:ext>
                </a:extLst>
              </p:cNvPr>
              <p:cNvSpPr txBox="1"/>
              <p:nvPr/>
            </p:nvSpPr>
            <p:spPr>
              <a:xfrm>
                <a:off x="9818674" y="5638074"/>
                <a:ext cx="24280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u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739B11A-D878-AE4D-A6C6-C79D33E09383}"/>
                  </a:ext>
                </a:extLst>
              </p:cNvPr>
              <p:cNvSpPr txBox="1"/>
              <p:nvPr/>
            </p:nvSpPr>
            <p:spPr>
              <a:xfrm>
                <a:off x="9117711" y="4927721"/>
                <a:ext cx="28401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</a:rPr>
                  <a:t>v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D5829F6-C985-4445-90B3-5A199A471F8F}"/>
                  </a:ext>
                </a:extLst>
              </p:cNvPr>
              <p:cNvSpPr txBox="1"/>
              <p:nvPr/>
            </p:nvSpPr>
            <p:spPr>
              <a:xfrm>
                <a:off x="8686665" y="5925600"/>
                <a:ext cx="2583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</a:rPr>
                  <a:t>w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F598B1E-498B-5D4E-8B71-9B0FCD3C1455}"/>
                  </a:ext>
                </a:extLst>
              </p:cNvPr>
              <p:cNvSpPr/>
              <p:nvPr/>
            </p:nvSpPr>
            <p:spPr>
              <a:xfrm>
                <a:off x="9085853" y="5699203"/>
                <a:ext cx="192664" cy="1631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122" name="Picture 2" descr="Simple Eye">
                <a:extLst>
                  <a:ext uri="{FF2B5EF4-FFF2-40B4-BE49-F238E27FC236}">
                    <a16:creationId xmlns:a16="http://schemas.microsoft.com/office/drawing/2014/main" id="{B26408FC-D523-5841-A58F-950EE8EB3C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34054" y="5712354"/>
                <a:ext cx="329750" cy="1560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047D2B3-7FD8-624F-B38F-F9B7B3551677}"/>
                </a:ext>
              </a:extLst>
            </p:cNvPr>
            <p:cNvGrpSpPr/>
            <p:nvPr/>
          </p:nvGrpSpPr>
          <p:grpSpPr>
            <a:xfrm>
              <a:off x="7421997" y="2123572"/>
              <a:ext cx="3688761" cy="3100504"/>
              <a:chOff x="7421997" y="2123572"/>
              <a:chExt cx="3688761" cy="3100504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64DF1C39-E639-2B43-B661-8676C8E7DF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53915" y="2508294"/>
                <a:ext cx="0" cy="1729477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0A86AD5-932D-B340-8E4C-60FEBC8257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53915" y="4300831"/>
                <a:ext cx="1972791" cy="1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19561D4-AED5-914B-96C5-DE4E90A925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66567" y="4300831"/>
                <a:ext cx="1187348" cy="706297"/>
              </a:xfrm>
              <a:prstGeom prst="straightConnector1">
                <a:avLst/>
              </a:prstGeom>
              <a:ln w="38100">
                <a:solidFill>
                  <a:schemeClr val="accent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9D6FE74-998D-E048-A619-FB7985A34E2D}"/>
                  </a:ext>
                </a:extLst>
              </p:cNvPr>
              <p:cNvSpPr/>
              <p:nvPr/>
            </p:nvSpPr>
            <p:spPr>
              <a:xfrm>
                <a:off x="8790853" y="4237771"/>
                <a:ext cx="126124" cy="126124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0C45C28-8115-A74B-A56D-01ACE1379CC9}"/>
                  </a:ext>
                </a:extLst>
              </p:cNvPr>
              <p:cNvSpPr txBox="1"/>
              <p:nvPr/>
            </p:nvSpPr>
            <p:spPr>
              <a:xfrm>
                <a:off x="10826706" y="4146942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x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B2B58CE-7E99-A540-AA29-46EBEC6BD6D5}"/>
                  </a:ext>
                </a:extLst>
              </p:cNvPr>
              <p:cNvSpPr txBox="1"/>
              <p:nvPr/>
            </p:nvSpPr>
            <p:spPr>
              <a:xfrm>
                <a:off x="8711889" y="2123572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</a:rPr>
                  <a:t>y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14A7071-6CFD-054A-A2F7-D48D3D24198C}"/>
                  </a:ext>
                </a:extLst>
              </p:cNvPr>
              <p:cNvSpPr txBox="1"/>
              <p:nvPr/>
            </p:nvSpPr>
            <p:spPr>
              <a:xfrm>
                <a:off x="7421997" y="4916299"/>
                <a:ext cx="2840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3"/>
                    </a:solidFill>
                  </a:rPr>
                  <a:t>z</a:t>
                </a:r>
              </a:p>
            </p:txBody>
          </p:sp>
          <p:sp>
            <p:nvSpPr>
              <p:cNvPr id="36" name="Down Arrow 35">
                <a:extLst>
                  <a:ext uri="{FF2B5EF4-FFF2-40B4-BE49-F238E27FC236}">
                    <a16:creationId xmlns:a16="http://schemas.microsoft.com/office/drawing/2014/main" id="{271BD2EE-A688-CE4C-AE13-40311E2325B7}"/>
                  </a:ext>
                </a:extLst>
              </p:cNvPr>
              <p:cNvSpPr/>
              <p:nvPr/>
            </p:nvSpPr>
            <p:spPr>
              <a:xfrm rot="3198370">
                <a:off x="9728241" y="2880146"/>
                <a:ext cx="240337" cy="1205574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A80F3FD-D485-3D4B-9E19-484C8205F270}"/>
                  </a:ext>
                </a:extLst>
              </p:cNvPr>
              <p:cNvGrpSpPr/>
              <p:nvPr/>
            </p:nvGrpSpPr>
            <p:grpSpPr>
              <a:xfrm>
                <a:off x="8398465" y="3506726"/>
                <a:ext cx="1374815" cy="1305656"/>
                <a:chOff x="8686665" y="4927721"/>
                <a:chExt cx="1374815" cy="1305656"/>
              </a:xfrm>
            </p:grpSpPr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03C56067-EC6C-7044-8101-6326187827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59720" y="5552896"/>
                  <a:ext cx="361952" cy="197419"/>
                </a:xfrm>
                <a:prstGeom prst="straightConnector1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575A58B7-C5ED-4D4E-9AE4-86443F62D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98929" y="5194135"/>
                  <a:ext cx="0" cy="557194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880D416C-BD09-AF4D-B4B4-7D8EECE1FC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198929" y="5771645"/>
                  <a:ext cx="635584" cy="0"/>
                </a:xfrm>
                <a:prstGeom prst="straightConnector1">
                  <a:avLst/>
                </a:prstGeom>
                <a:ln w="381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280F9A7F-7932-7C4B-B44C-0C6C6AE607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16395" y="5771645"/>
                  <a:ext cx="382534" cy="227551"/>
                </a:xfrm>
                <a:prstGeom prst="straightConnector1">
                  <a:avLst/>
                </a:prstGeom>
                <a:ln w="38100">
                  <a:solidFill>
                    <a:schemeClr val="accent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29E4E3F-917B-7949-99DC-8C62149589B4}"/>
                    </a:ext>
                  </a:extLst>
                </p:cNvPr>
                <p:cNvSpPr txBox="1"/>
                <p:nvPr/>
              </p:nvSpPr>
              <p:spPr>
                <a:xfrm>
                  <a:off x="9818674" y="5638074"/>
                  <a:ext cx="24280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/>
                      </a:solidFill>
                    </a:rPr>
                    <a:t>u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DEFFBB3-162C-6D4A-87B9-45AAF1EEC888}"/>
                    </a:ext>
                  </a:extLst>
                </p:cNvPr>
                <p:cNvSpPr txBox="1"/>
                <p:nvPr/>
              </p:nvSpPr>
              <p:spPr>
                <a:xfrm>
                  <a:off x="9117711" y="4927721"/>
                  <a:ext cx="28401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1"/>
                      </a:solidFill>
                    </a:rPr>
                    <a:t>v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C75FE3F-FC1A-0940-8A8E-1E6D01C64EF7}"/>
                    </a:ext>
                  </a:extLst>
                </p:cNvPr>
                <p:cNvSpPr txBox="1"/>
                <p:nvPr/>
              </p:nvSpPr>
              <p:spPr>
                <a:xfrm>
                  <a:off x="8686665" y="5925600"/>
                  <a:ext cx="25834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3"/>
                      </a:solidFill>
                    </a:rPr>
                    <a:t>w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F9B83BA9-5CB6-F648-9F79-88A75DC8B250}"/>
                    </a:ext>
                  </a:extLst>
                </p:cNvPr>
                <p:cNvSpPr/>
                <p:nvPr/>
              </p:nvSpPr>
              <p:spPr>
                <a:xfrm>
                  <a:off x="9085853" y="5699203"/>
                  <a:ext cx="192664" cy="16318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8" name="Picture 2" descr="Simple Eye">
                  <a:extLst>
                    <a:ext uri="{FF2B5EF4-FFF2-40B4-BE49-F238E27FC236}">
                      <a16:creationId xmlns:a16="http://schemas.microsoft.com/office/drawing/2014/main" id="{2D54E39A-4E0A-6B4A-B561-332A165F55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34054" y="5712354"/>
                  <a:ext cx="329750" cy="156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42269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1EAD-EE7F-FB4D-A261-B1E530728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Transformation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0A469-B931-494B-A47F-2724591E4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a 4x4 matrix to </a:t>
            </a:r>
            <a:r>
              <a:rPr lang="en-US" b="1" dirty="0"/>
              <a:t>translate</a:t>
            </a:r>
            <a:r>
              <a:rPr lang="en-US" dirty="0"/>
              <a:t> to the origin and </a:t>
            </a:r>
            <a:r>
              <a:rPr lang="en-US" b="1" dirty="0"/>
              <a:t>rotate</a:t>
            </a:r>
            <a:r>
              <a:rPr lang="en-US" dirty="0"/>
              <a:t> to align u, v, w, with x, y, z.</a:t>
            </a:r>
          </a:p>
          <a:p>
            <a:endParaRPr lang="en-US" dirty="0"/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Putting the camera at the origin</a:t>
            </a:r>
          </a:p>
          <a:p>
            <a:pPr marL="1600200" lvl="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Camera should be located at </a:t>
            </a:r>
            <a:r>
              <a:rPr lang="en-US" i="1" kern="1200" dirty="0">
                <a:solidFill>
                  <a:schemeClr val="tx1"/>
                </a:solidFill>
              </a:rPr>
              <a:t>(0,0,0)</a:t>
            </a:r>
            <a:endParaRPr lang="en-US" dirty="0"/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Orient upright</a:t>
            </a:r>
          </a:p>
          <a:p>
            <a:pPr marL="1600200" lvl="2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v</a:t>
            </a:r>
            <a:r>
              <a:rPr lang="en-US" dirty="0">
                <a:solidFill>
                  <a:schemeClr val="tx1"/>
                </a:solidFill>
              </a:rPr>
              <a:t> vector</a:t>
            </a:r>
            <a:r>
              <a:rPr lang="en-US" kern="1200" dirty="0">
                <a:solidFill>
                  <a:schemeClr val="tx1"/>
                </a:solidFill>
              </a:rPr>
              <a:t> = </a:t>
            </a:r>
            <a:r>
              <a:rPr lang="en-US" i="1" kern="1200" dirty="0">
                <a:solidFill>
                  <a:schemeClr val="tx1"/>
                </a:solidFill>
              </a:rPr>
              <a:t>(0,1,0)</a:t>
            </a:r>
            <a:endParaRPr lang="en-US" dirty="0"/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Look down negative z</a:t>
            </a:r>
          </a:p>
          <a:p>
            <a:pPr marL="1600200" lvl="2" indent="-457200">
              <a:buFont typeface="Arial" panose="020B0604020202020204" pitchFamily="34" charset="0"/>
              <a:buChar char="•"/>
            </a:pPr>
            <a:r>
              <a:rPr lang="en-US" b="1" i="1" kern="1200" dirty="0">
                <a:solidFill>
                  <a:schemeClr val="tx1"/>
                </a:solidFill>
              </a:rPr>
              <a:t>look</a:t>
            </a:r>
            <a:r>
              <a:rPr lang="en-US" kern="1200" dirty="0">
                <a:solidFill>
                  <a:schemeClr val="tx1"/>
                </a:solidFill>
              </a:rPr>
              <a:t> vector = </a:t>
            </a:r>
            <a:r>
              <a:rPr lang="en-US" i="1" kern="1200" dirty="0">
                <a:solidFill>
                  <a:schemeClr val="tx1"/>
                </a:solidFill>
              </a:rPr>
              <a:t>(0,0,-1)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BD351-82D3-7C45-8493-43FC4FF503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05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6A2A1-F259-A34F-B238-EA81E1421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Volume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3E24E4-A455-BF4A-824F-5EE705A3E76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Given camera location P,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𝑻𝒓𝒂𝒏𝒔𝒍𝒂𝒕𝒆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93E24E4-A455-BF4A-824F-5EE705A3E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BA8E8-9201-1249-9BF8-C69DF6DC73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800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7AD0-EF80-CC41-9252-C654F27E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Volume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1F55CBE-4819-D94C-9D00-AC3BFD4E0A7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Arial" panose="020B0604020202020204" pitchFamily="34" charset="0"/>
                  <a:buChar char="•"/>
                  <a:defRPr/>
                </a:pPr>
                <a:r>
                  <a:rPr lang="en-US" sz="2400" dirty="0"/>
                  <a:t>Our camera is now at the origin</a:t>
                </a:r>
              </a:p>
              <a:p>
                <a:pPr marL="285750" indent="-285750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Arial" panose="020B0604020202020204" pitchFamily="34" charset="0"/>
                  <a:buChar char="•"/>
                  <a:defRPr/>
                </a:pPr>
                <a:r>
                  <a:rPr lang="en-US" sz="2400" dirty="0"/>
                  <a:t>we need to align the </a:t>
                </a:r>
                <a:r>
                  <a:rPr lang="en-US" sz="2400" b="1" i="1" dirty="0"/>
                  <a:t>u</a:t>
                </a:r>
                <a:r>
                  <a:rPr lang="en-US" sz="2400" dirty="0"/>
                  <a:t>, </a:t>
                </a:r>
                <a:r>
                  <a:rPr lang="en-US" sz="2400" b="1" i="1" dirty="0"/>
                  <a:t>v</a:t>
                </a:r>
                <a:r>
                  <a:rPr lang="en-US" sz="2400" dirty="0"/>
                  <a:t>, </a:t>
                </a:r>
                <a:r>
                  <a:rPr lang="en-US" sz="2400" b="1" i="1" dirty="0"/>
                  <a:t>w</a:t>
                </a:r>
                <a:r>
                  <a:rPr lang="en-US" sz="2400" dirty="0"/>
                  <a:t> axes with the </a:t>
                </a:r>
                <a:r>
                  <a:rPr lang="en-US" sz="2400" b="1" i="1" dirty="0"/>
                  <a:t>x</a:t>
                </a:r>
                <a:r>
                  <a:rPr lang="en-US" sz="2400" dirty="0"/>
                  <a:t>, </a:t>
                </a:r>
                <a:r>
                  <a:rPr lang="en-US" sz="2400" b="1" i="1" dirty="0"/>
                  <a:t>y</a:t>
                </a:r>
                <a:r>
                  <a:rPr lang="en-US" sz="2400" dirty="0"/>
                  <a:t>, </a:t>
                </a:r>
                <a:r>
                  <a:rPr lang="en-US" sz="2400" b="1" i="1" dirty="0"/>
                  <a:t>z</a:t>
                </a:r>
                <a:r>
                  <a:rPr lang="en-US" sz="2400" dirty="0"/>
                  <a:t> axes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Arial" panose="020B0604020202020204" pitchFamily="34" charset="0"/>
                  <a:buChar char="•"/>
                  <a:defRPr/>
                </a:pPr>
                <a:r>
                  <a:rPr lang="en-US" sz="2400" dirty="0"/>
                  <a:t>matrix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with columns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 transforms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axes 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dirty="0"/>
                  <a:t> directions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Arial" panose="020B0604020202020204" pitchFamily="34" charset="0"/>
                  <a:buChar char="•"/>
                  <a:defRPr/>
                </a:pPr>
                <a:r>
                  <a:rPr lang="en-US" sz="2400" dirty="0"/>
                  <a:t>Inverse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does the opposite, which is what we need</a:t>
                </a:r>
              </a:p>
              <a:p>
                <a:pPr marL="742950" lvl="1" indent="-285750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Arial" panose="020B0604020202020204" pitchFamily="34" charset="0"/>
                  <a:buChar char="•"/>
                  <a:defRPr/>
                </a:pPr>
                <a:r>
                  <a:rPr lang="en-US" sz="2400" dirty="0"/>
                  <a:t>Inverse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is just the transpose!</a:t>
                </a:r>
              </a:p>
              <a:p>
                <a:pPr marL="285750" indent="-285750">
                  <a:spcBef>
                    <a:spcPts val="600"/>
                  </a:spcBef>
                  <a:buClr>
                    <a:schemeClr val="accent1"/>
                  </a:buClr>
                  <a:buSzPct val="76000"/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𝒓𝒐𝒕𝒂𝒕𝒆</m:t>
                        </m:r>
                      </m:sub>
                    </m:sSub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the matrix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as its rows.</a:t>
                </a:r>
              </a:p>
              <a:p>
                <a:pPr marL="0" indent="0">
                  <a:spcBef>
                    <a:spcPts val="600"/>
                  </a:spcBef>
                  <a:buClr>
                    <a:schemeClr val="accent1"/>
                  </a:buClr>
                  <a:buSzPct val="76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𝒓𝒐𝒕𝒂𝒕𝒆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1F55CBE-4819-D94C-9D00-AC3BFD4E0A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811A-ADC3-AF4F-A8CC-BA8FEBE7E3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5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2FA2F-D38B-2D49-8AC5-3A28E88B0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together now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0E185F-13EA-E445-AA23-1E443FF19C2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final matrix we use to transform into camera coordinate space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𝒓𝒐𝒕𝒂𝒕𝒆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𝑻𝒓𝒂𝒏𝒔𝒍𝒂𝒕𝒆</m:t>
                        </m:r>
                      </m:sub>
                    </m:sSub>
                  </m:oMath>
                </a14:m>
                <a:endParaRPr lang="en-US" b="1" dirty="0"/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Remember: order of multiplication matters!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E0E185F-13EA-E445-AA23-1E443FF19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C122A-E26F-7844-9D90-30E17E3988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EED4A4-7B5A-0F45-BB98-2029909B0416}"/>
              </a:ext>
            </a:extLst>
          </p:cNvPr>
          <p:cNvCxnSpPr>
            <a:cxnSpLocks/>
          </p:cNvCxnSpPr>
          <p:nvPr/>
        </p:nvCxnSpPr>
        <p:spPr>
          <a:xfrm flipV="1">
            <a:off x="5454869" y="3867580"/>
            <a:ext cx="0" cy="17294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E88A24-B30E-ED4B-886F-536663E55D29}"/>
              </a:ext>
            </a:extLst>
          </p:cNvPr>
          <p:cNvCxnSpPr>
            <a:cxnSpLocks/>
          </p:cNvCxnSpPr>
          <p:nvPr/>
        </p:nvCxnSpPr>
        <p:spPr>
          <a:xfrm flipV="1">
            <a:off x="5454869" y="5660117"/>
            <a:ext cx="1972791" cy="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909DCA-788B-B941-8048-F43AA87C0FF2}"/>
              </a:ext>
            </a:extLst>
          </p:cNvPr>
          <p:cNvCxnSpPr>
            <a:cxnSpLocks/>
          </p:cNvCxnSpPr>
          <p:nvPr/>
        </p:nvCxnSpPr>
        <p:spPr>
          <a:xfrm flipH="1">
            <a:off x="4267521" y="5660117"/>
            <a:ext cx="1187348" cy="706297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4237F9B-66F8-264C-A38D-4E2857A74898}"/>
              </a:ext>
            </a:extLst>
          </p:cNvPr>
          <p:cNvSpPr/>
          <p:nvPr/>
        </p:nvSpPr>
        <p:spPr>
          <a:xfrm>
            <a:off x="5391807" y="5597057"/>
            <a:ext cx="126124" cy="1261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FD5282-018C-284C-95D0-7E1826C8CB16}"/>
              </a:ext>
            </a:extLst>
          </p:cNvPr>
          <p:cNvSpPr txBox="1"/>
          <p:nvPr/>
        </p:nvSpPr>
        <p:spPr>
          <a:xfrm>
            <a:off x="7427660" y="55062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96B1F4-A8EC-B346-A352-9FA3C63C8C3A}"/>
              </a:ext>
            </a:extLst>
          </p:cNvPr>
          <p:cNvSpPr txBox="1"/>
          <p:nvPr/>
        </p:nvSpPr>
        <p:spPr>
          <a:xfrm>
            <a:off x="5312843" y="348285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9F7D4-B2A2-4141-B8AF-C11FF75CBFB5}"/>
              </a:ext>
            </a:extLst>
          </p:cNvPr>
          <p:cNvSpPr txBox="1"/>
          <p:nvPr/>
        </p:nvSpPr>
        <p:spPr>
          <a:xfrm>
            <a:off x="4022951" y="627558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z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ED5696-80DD-B44D-A463-98CF84A39050}"/>
              </a:ext>
            </a:extLst>
          </p:cNvPr>
          <p:cNvGrpSpPr/>
          <p:nvPr/>
        </p:nvGrpSpPr>
        <p:grpSpPr>
          <a:xfrm rot="3704692">
            <a:off x="6804335" y="3488749"/>
            <a:ext cx="1374815" cy="1305656"/>
            <a:chOff x="8686665" y="4927721"/>
            <a:chExt cx="1374815" cy="130565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424824B-9706-7147-8EB8-5498FFE97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9720" y="5552896"/>
              <a:ext cx="361952" cy="19741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6CBDB6B-6E70-3248-AD9D-54BBCB51F5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8929" y="5194135"/>
              <a:ext cx="0" cy="5571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52FBFB6-F028-5146-B6B1-999167F89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8929" y="5771645"/>
              <a:ext cx="635584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0B29AE1-2F40-834A-A499-B79D481C58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6395" y="5771645"/>
              <a:ext cx="382534" cy="227551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F98AEA1-F2D8-0F4F-905F-25F8C40394D1}"/>
                </a:ext>
              </a:extLst>
            </p:cNvPr>
            <p:cNvSpPr txBox="1"/>
            <p:nvPr/>
          </p:nvSpPr>
          <p:spPr>
            <a:xfrm>
              <a:off x="9818674" y="5638074"/>
              <a:ext cx="2428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u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45D180-3D31-7B4F-BA3F-DE417BAB62FF}"/>
                </a:ext>
              </a:extLst>
            </p:cNvPr>
            <p:cNvSpPr txBox="1"/>
            <p:nvPr/>
          </p:nvSpPr>
          <p:spPr>
            <a:xfrm>
              <a:off x="9117711" y="4927721"/>
              <a:ext cx="2840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v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B1DED1-0818-E44C-89FF-719C22C18C89}"/>
                </a:ext>
              </a:extLst>
            </p:cNvPr>
            <p:cNvSpPr txBox="1"/>
            <p:nvPr/>
          </p:nvSpPr>
          <p:spPr>
            <a:xfrm>
              <a:off x="8686665" y="5925600"/>
              <a:ext cx="258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w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E684AA0-E434-8E4A-B3D6-80B6E55823B5}"/>
                </a:ext>
              </a:extLst>
            </p:cNvPr>
            <p:cNvSpPr/>
            <p:nvPr/>
          </p:nvSpPr>
          <p:spPr>
            <a:xfrm>
              <a:off x="9085853" y="5699203"/>
              <a:ext cx="192664" cy="1631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 descr="Simple Eye">
              <a:extLst>
                <a:ext uri="{FF2B5EF4-FFF2-40B4-BE49-F238E27FC236}">
                  <a16:creationId xmlns:a16="http://schemas.microsoft.com/office/drawing/2014/main" id="{905B88CE-2527-FC4F-B14B-9958DAFEE4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4054" y="5712354"/>
              <a:ext cx="329750" cy="156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Down Arrow 21">
            <a:extLst>
              <a:ext uri="{FF2B5EF4-FFF2-40B4-BE49-F238E27FC236}">
                <a16:creationId xmlns:a16="http://schemas.microsoft.com/office/drawing/2014/main" id="{C78D6AFA-486A-2145-BB06-B2FA5995303E}"/>
              </a:ext>
            </a:extLst>
          </p:cNvPr>
          <p:cNvSpPr/>
          <p:nvPr/>
        </p:nvSpPr>
        <p:spPr>
          <a:xfrm rot="3198370">
            <a:off x="6329195" y="4239432"/>
            <a:ext cx="240337" cy="1205574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966083-2EBC-C443-B39F-362CC355E7AF}"/>
              </a:ext>
            </a:extLst>
          </p:cNvPr>
          <p:cNvGrpSpPr/>
          <p:nvPr/>
        </p:nvGrpSpPr>
        <p:grpSpPr>
          <a:xfrm>
            <a:off x="4999419" y="4866012"/>
            <a:ext cx="1374815" cy="1305656"/>
            <a:chOff x="8686665" y="4927721"/>
            <a:chExt cx="1374815" cy="1305656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90DAC95-CEB8-8B48-8C04-193563DE25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9720" y="5552896"/>
              <a:ext cx="361952" cy="197419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9083208-74DF-A444-ABD9-DC669F4440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8929" y="5194135"/>
              <a:ext cx="0" cy="55719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76F1E12-5A42-924C-B037-AA1E3E15EF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98929" y="5771645"/>
              <a:ext cx="635584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03E34C8-3478-B947-A049-188B06CE2B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16395" y="5771645"/>
              <a:ext cx="382534" cy="227551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578C66-1A2A-4E44-8454-B42F67B3CED4}"/>
                </a:ext>
              </a:extLst>
            </p:cNvPr>
            <p:cNvSpPr txBox="1"/>
            <p:nvPr/>
          </p:nvSpPr>
          <p:spPr>
            <a:xfrm>
              <a:off x="9818674" y="5638074"/>
              <a:ext cx="2428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</a:rPr>
                <a:t>u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8A4792-DC90-2848-AF00-8177110404BD}"/>
                </a:ext>
              </a:extLst>
            </p:cNvPr>
            <p:cNvSpPr txBox="1"/>
            <p:nvPr/>
          </p:nvSpPr>
          <p:spPr>
            <a:xfrm>
              <a:off x="9117711" y="4927721"/>
              <a:ext cx="2840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v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20FC6E-6872-0542-9CD6-9955BD33BFC8}"/>
                </a:ext>
              </a:extLst>
            </p:cNvPr>
            <p:cNvSpPr txBox="1"/>
            <p:nvPr/>
          </p:nvSpPr>
          <p:spPr>
            <a:xfrm>
              <a:off x="8686665" y="5925600"/>
              <a:ext cx="2583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3"/>
                  </a:solidFill>
                </a:rPr>
                <a:t>w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C687BB2-2A86-6F45-A413-066C2A8372B4}"/>
                </a:ext>
              </a:extLst>
            </p:cNvPr>
            <p:cNvSpPr/>
            <p:nvPr/>
          </p:nvSpPr>
          <p:spPr>
            <a:xfrm>
              <a:off x="9085853" y="5699203"/>
              <a:ext cx="192664" cy="1631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2" descr="Simple Eye">
              <a:extLst>
                <a:ext uri="{FF2B5EF4-FFF2-40B4-BE49-F238E27FC236}">
                  <a16:creationId xmlns:a16="http://schemas.microsoft.com/office/drawing/2014/main" id="{854E68AD-3F21-3644-A2F8-A1AA8E5BA1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4054" y="5712354"/>
              <a:ext cx="329750" cy="156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302A2B3-A6E3-D64B-AA6F-BD9B7F52A612}"/>
                  </a:ext>
                </a:extLst>
              </p:cNvPr>
              <p:cNvSpPr/>
              <p:nvPr/>
            </p:nvSpPr>
            <p:spPr>
              <a:xfrm rot="19378398">
                <a:off x="5607502" y="4446298"/>
                <a:ext cx="1418016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𝒓𝒐𝒕𝒂𝒕𝒆</m:t>
                          </m:r>
                        </m:sub>
                      </m:sSub>
                      <m:r>
                        <a:rPr lang="en-US" sz="1100" b="1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1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100" b="1" i="1">
                              <a:latin typeface="Cambria Math" panose="02040503050406030204" pitchFamily="18" charset="0"/>
                            </a:rPr>
                            <m:t>𝑻𝒓𝒂𝒏𝒔𝒍𝒂𝒕𝒆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302A2B3-A6E3-D64B-AA6F-BD9B7F52A6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78398">
                <a:off x="5607502" y="4446298"/>
                <a:ext cx="1418016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7110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9B30-3C6A-1A48-BB9B-073994CB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E7069-870F-ED41-86E2-CEDB730E0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Graphics applications typically represent scenes with a directed </a:t>
            </a:r>
            <a:r>
              <a:rPr lang="en-US" dirty="0" err="1"/>
              <a:t>acylic</a:t>
            </a:r>
            <a:r>
              <a:rPr lang="en-US" dirty="0"/>
              <a:t> graph (DAG):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Objects (cubes, sphere, cone, polyhedral, etc.): </a:t>
            </a:r>
          </a:p>
          <a:p>
            <a:pPr marL="1600200" lvl="2" indent="-457200">
              <a:buFont typeface="Arial" panose="020B0604020202020204" pitchFamily="34" charset="0"/>
              <a:buChar char="•"/>
            </a:pPr>
            <a:r>
              <a:rPr lang="en-US" dirty="0"/>
              <a:t>stored as nodes (default: unit size at origin) 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Attributes (color, textures, etc.): </a:t>
            </a:r>
          </a:p>
          <a:p>
            <a:pPr marL="1600200" lvl="2" indent="-457200">
              <a:buFont typeface="Arial" panose="020B0604020202020204" pitchFamily="34" charset="0"/>
              <a:buChar char="•"/>
            </a:pPr>
            <a:r>
              <a:rPr lang="en-US" dirty="0"/>
              <a:t>stored as separate nodes 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Transformations: </a:t>
            </a:r>
          </a:p>
          <a:p>
            <a:pPr marL="1600200" lvl="2" indent="-457200">
              <a:buFont typeface="Arial" panose="020B0604020202020204" pitchFamily="34" charset="0"/>
              <a:buChar char="•"/>
            </a:pPr>
            <a:r>
              <a:rPr lang="en-US" dirty="0"/>
              <a:t>also nodes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6A9B6-6AF7-A242-AAF9-E236B6E358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C8411-4C7A-1943-9C16-DB61709E68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2" t="38235" r="24536" b="-422"/>
          <a:stretch/>
        </p:blipFill>
        <p:spPr>
          <a:xfrm>
            <a:off x="8224859" y="3822714"/>
            <a:ext cx="3146889" cy="241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1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C59D7-CF70-8A4C-A955-342E6994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that’s left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1AF0F-B849-7443-BB09-B10F9E981B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do we take the 3D objects we can ‘see’ at each point in camera space and turn them into pixels? That’s what we’ll talk about next!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848CD-8876-104A-8E67-0E8222274A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59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BD3F811A-E5E6-B04F-9A91-5F687A4C7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762" y="2845955"/>
            <a:ext cx="5715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853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</a:pPr>
            <a:r>
              <a:rPr lang="en-US"/>
              <a:t>Acknowledgments</a:t>
            </a:r>
            <a:endParaRPr/>
          </a:p>
        </p:txBody>
      </p:sp>
      <p:sp>
        <p:nvSpPr>
          <p:cNvPr id="247" name="Google Shape;247;p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</a:pPr>
            <a:r>
              <a:rPr lang="en-US" dirty="0"/>
              <a:t>These slides were created by:</a:t>
            </a:r>
            <a:endParaRPr dirty="0"/>
          </a:p>
          <a:p>
            <a:pPr marL="457200"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Daniel Ritchie</a:t>
            </a:r>
            <a:endParaRPr dirty="0"/>
          </a:p>
          <a:p>
            <a:pPr marL="457200"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 err="1"/>
              <a:t>Yuna</a:t>
            </a:r>
            <a:r>
              <a:rPr lang="en-US" dirty="0"/>
              <a:t> </a:t>
            </a:r>
            <a:r>
              <a:rPr lang="en-US" dirty="0" err="1"/>
              <a:t>Hiraide</a:t>
            </a:r>
            <a:endParaRPr lang="en-US" dirty="0"/>
          </a:p>
          <a:p>
            <a:pPr marL="457200"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Andy van Dam</a:t>
            </a:r>
          </a:p>
          <a:p>
            <a:pPr indent="-457200">
              <a:spcBef>
                <a:spcPts val="640"/>
              </a:spcBef>
              <a:buSzPts val="3200"/>
              <a:buFont typeface="Arial"/>
              <a:buChar char="•"/>
            </a:pPr>
            <a:r>
              <a:rPr lang="en-US"/>
              <a:t>...and many past CSCI 1230 TAs!</a:t>
            </a:r>
          </a:p>
          <a:p>
            <a:pPr marL="457200"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endParaRPr dirty="0"/>
          </a:p>
        </p:txBody>
      </p:sp>
      <p:sp>
        <p:nvSpPr>
          <p:cNvPr id="248" name="Google Shape;248;p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1FC8-16CA-8145-AD30-CDDDCB864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61141-EC83-F844-999D-F3085C26F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7522464" cy="4525963"/>
          </a:xfrm>
        </p:spPr>
        <p:txBody>
          <a:bodyPr>
            <a:normAutofit fontScale="92500" lnSpcReduction="10000"/>
          </a:bodyPr>
          <a:lstStyle/>
          <a:p>
            <a:pPr marL="228600" indent="0"/>
            <a:r>
              <a:rPr lang="en-US" dirty="0"/>
              <a:t>For your assignments, we use simplified format: 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Attributes stored as a components of each object node (no separate attribute node) 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A transform node affects its subtree 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Only leaf nodes are graphical objects. 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All internal nodes that are not transform nodes are object group nodes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77C89-9971-8F40-9C51-4BE079D715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64E92AB-F648-E942-867C-CBE03EEBD46B}"/>
              </a:ext>
            </a:extLst>
          </p:cNvPr>
          <p:cNvGrpSpPr/>
          <p:nvPr/>
        </p:nvGrpSpPr>
        <p:grpSpPr>
          <a:xfrm>
            <a:off x="8042895" y="1578318"/>
            <a:ext cx="3761909" cy="4415157"/>
            <a:chOff x="8042895" y="1578318"/>
            <a:chExt cx="3761909" cy="44151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81050E6E-B9F2-3449-B141-956E5531CC91}"/>
                    </a:ext>
                  </a:extLst>
                </p:cNvPr>
                <p:cNvSpPr/>
                <p:nvPr/>
              </p:nvSpPr>
              <p:spPr>
                <a:xfrm>
                  <a:off x="9916368" y="1578318"/>
                  <a:ext cx="431800" cy="4318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world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81050E6E-B9F2-3449-B141-956E5531CC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6368" y="1578318"/>
                  <a:ext cx="431800" cy="431800"/>
                </a:xfrm>
                <a:prstGeom prst="ellipse">
                  <a:avLst/>
                </a:prstGeom>
                <a:blipFill>
                  <a:blip r:embed="rId2"/>
                  <a:stretch>
                    <a:fillRect l="-5556"/>
                  </a:stretch>
                </a:blip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10F81D-A6F8-F64A-B902-4A96FF115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2895" y="3120151"/>
              <a:ext cx="687670" cy="4937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C302EAB-D482-8F41-AB5C-2F2D15519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2912" y="4115891"/>
              <a:ext cx="749608" cy="53897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FE99E8B-8865-F443-A1B0-B3C58DFD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33664" y="4128769"/>
              <a:ext cx="749608" cy="5279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29C892-2D94-6546-B84E-37DBEE489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19516" y="5474964"/>
              <a:ext cx="2285288" cy="51851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6E2F6C-22A1-CF48-ABE0-095F0FC9339A}"/>
                    </a:ext>
                  </a:extLst>
                </p:cNvPr>
                <p:cNvSpPr/>
                <p:nvPr/>
              </p:nvSpPr>
              <p:spPr>
                <a:xfrm>
                  <a:off x="9087716" y="3126293"/>
                  <a:ext cx="431800" cy="4318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6E2F6C-22A1-CF48-ABE0-095F0FC933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7716" y="3126293"/>
                  <a:ext cx="431800" cy="4318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824E34BF-4320-DF4B-85DC-ED2F6A3230F1}"/>
                    </a:ext>
                  </a:extLst>
                </p:cNvPr>
                <p:cNvSpPr/>
                <p:nvPr/>
              </p:nvSpPr>
              <p:spPr>
                <a:xfrm>
                  <a:off x="10245231" y="2846199"/>
                  <a:ext cx="431800" cy="4318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824E34BF-4320-DF4B-85DC-ED2F6A3230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5231" y="2846199"/>
                  <a:ext cx="431800" cy="4318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96E14B16-8390-3046-92A6-E3A7C5ACC391}"/>
                    </a:ext>
                  </a:extLst>
                </p:cNvPr>
                <p:cNvSpPr/>
                <p:nvPr/>
              </p:nvSpPr>
              <p:spPr>
                <a:xfrm>
                  <a:off x="10954416" y="4142085"/>
                  <a:ext cx="431800" cy="4318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96E14B16-8390-3046-92A6-E3A7C5ACC3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4416" y="4142085"/>
                  <a:ext cx="431800" cy="4318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B2A72FB-A1B0-3C47-9419-7023D4DD723B}"/>
                </a:ext>
              </a:extLst>
            </p:cNvPr>
            <p:cNvCxnSpPr>
              <a:cxnSpLocks/>
              <a:stCxn id="9" idx="2"/>
              <a:endCxn id="7" idx="0"/>
            </p:cNvCxnSpPr>
            <p:nvPr/>
          </p:nvCxnSpPr>
          <p:spPr>
            <a:xfrm flipH="1">
              <a:off x="8386730" y="2484001"/>
              <a:ext cx="1718026" cy="63615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816C309-633C-604F-A05B-9908EA3B455D}"/>
                </a:ext>
              </a:extLst>
            </p:cNvPr>
            <p:cNvCxnSpPr>
              <a:cxnSpLocks/>
              <a:stCxn id="9" idx="2"/>
              <a:endCxn id="15" idx="7"/>
            </p:cNvCxnSpPr>
            <p:nvPr/>
          </p:nvCxnSpPr>
          <p:spPr>
            <a:xfrm flipH="1">
              <a:off x="9456280" y="2484001"/>
              <a:ext cx="648476" cy="70552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7914A7C-50C1-8F44-9C0E-E4A7C7B7F9FA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>
              <a:off x="10104756" y="2484001"/>
              <a:ext cx="356375" cy="36219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CB37AC7-CD6F-CC4F-B8C8-C17707DD53AD}"/>
                </a:ext>
              </a:extLst>
            </p:cNvPr>
            <p:cNvCxnSpPr>
              <a:cxnSpLocks/>
              <a:stCxn id="15" idx="4"/>
              <a:endCxn id="8" idx="0"/>
            </p:cNvCxnSpPr>
            <p:nvPr/>
          </p:nvCxnSpPr>
          <p:spPr>
            <a:xfrm flipH="1">
              <a:off x="9087716" y="3558093"/>
              <a:ext cx="215900" cy="55779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314B1DF-8BDB-9145-B59B-0B8CA9551116}"/>
                </a:ext>
              </a:extLst>
            </p:cNvPr>
            <p:cNvCxnSpPr>
              <a:cxnSpLocks/>
              <a:stCxn id="56" idx="2"/>
              <a:endCxn id="11" idx="0"/>
            </p:cNvCxnSpPr>
            <p:nvPr/>
          </p:nvCxnSpPr>
          <p:spPr>
            <a:xfrm flipH="1">
              <a:off x="10208468" y="3760319"/>
              <a:ext cx="436904" cy="36845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A0F8C70-D5A8-9743-8725-4C19437140D3}"/>
                </a:ext>
              </a:extLst>
            </p:cNvPr>
            <p:cNvCxnSpPr>
              <a:cxnSpLocks/>
              <a:stCxn id="56" idx="2"/>
              <a:endCxn id="17" idx="0"/>
            </p:cNvCxnSpPr>
            <p:nvPr/>
          </p:nvCxnSpPr>
          <p:spPr>
            <a:xfrm>
              <a:off x="10645372" y="3760319"/>
              <a:ext cx="524944" cy="38176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9463A17-09DB-A240-8E68-0FCCB71AFD95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9916368" y="5131636"/>
              <a:ext cx="1253948" cy="34636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5BF1514-4413-4B4D-BD8D-B5088560C670}"/>
                </a:ext>
              </a:extLst>
            </p:cNvPr>
            <p:cNvCxnSpPr>
              <a:cxnSpLocks/>
              <a:stCxn id="17" idx="4"/>
              <a:endCxn id="38" idx="0"/>
            </p:cNvCxnSpPr>
            <p:nvPr/>
          </p:nvCxnSpPr>
          <p:spPr>
            <a:xfrm>
              <a:off x="11170316" y="4573885"/>
              <a:ext cx="0" cy="32915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63A07B-C8CF-7249-8992-C99AFAD08716}"/>
                </a:ext>
              </a:extLst>
            </p:cNvPr>
            <p:cNvCxnSpPr>
              <a:cxnSpLocks/>
              <a:stCxn id="38" idx="2"/>
              <a:endCxn id="12" idx="0"/>
            </p:cNvCxnSpPr>
            <p:nvPr/>
          </p:nvCxnSpPr>
          <p:spPr>
            <a:xfrm flipH="1">
              <a:off x="10662160" y="5131636"/>
              <a:ext cx="508156" cy="34332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424569-EB9A-9448-AD96-84D373F0C88B}"/>
                </a:ext>
              </a:extLst>
            </p:cNvPr>
            <p:cNvSpPr/>
            <p:nvPr/>
          </p:nvSpPr>
          <p:spPr>
            <a:xfrm>
              <a:off x="9834448" y="2255401"/>
              <a:ext cx="540616" cy="228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Ubuntu" panose="020B0504030602030204" pitchFamily="34" charset="0"/>
                </a:rPr>
                <a:t>Group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56617E6-CDAD-0545-A153-B000E0AE1146}"/>
                </a:ext>
              </a:extLst>
            </p:cNvPr>
            <p:cNvCxnSpPr>
              <a:cxnSpLocks/>
              <a:stCxn id="5" idx="4"/>
              <a:endCxn id="9" idx="0"/>
            </p:cNvCxnSpPr>
            <p:nvPr/>
          </p:nvCxnSpPr>
          <p:spPr>
            <a:xfrm flipH="1">
              <a:off x="10104756" y="2010118"/>
              <a:ext cx="27512" cy="24528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786F612-5FE5-2E49-B394-89BD40B4885D}"/>
                </a:ext>
              </a:extLst>
            </p:cNvPr>
            <p:cNvSpPr/>
            <p:nvPr/>
          </p:nvSpPr>
          <p:spPr>
            <a:xfrm>
              <a:off x="10900008" y="4903036"/>
              <a:ext cx="540616" cy="228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Ubuntu" panose="020B0504030602030204" pitchFamily="34" charset="0"/>
                </a:rPr>
                <a:t>Group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17CFE50-2E21-0B47-9FE6-BECA1A900C4B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11170316" y="5131636"/>
              <a:ext cx="270308" cy="36287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374073F-177D-E145-9AAC-1563185745C3}"/>
                </a:ext>
              </a:extLst>
            </p:cNvPr>
            <p:cNvSpPr/>
            <p:nvPr/>
          </p:nvSpPr>
          <p:spPr>
            <a:xfrm>
              <a:off x="10375064" y="3531719"/>
              <a:ext cx="540616" cy="228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Ubuntu" panose="020B0504030602030204" pitchFamily="34" charset="0"/>
                </a:rPr>
                <a:t>Group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54A293C-43BD-F544-A9ED-81A1ABDA5324}"/>
                </a:ext>
              </a:extLst>
            </p:cNvPr>
            <p:cNvCxnSpPr>
              <a:cxnSpLocks/>
              <a:stCxn id="16" idx="4"/>
              <a:endCxn id="56" idx="0"/>
            </p:cNvCxnSpPr>
            <p:nvPr/>
          </p:nvCxnSpPr>
          <p:spPr>
            <a:xfrm>
              <a:off x="10461131" y="3277999"/>
              <a:ext cx="184241" cy="25372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035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38211-2E27-2A46-859E-788F1F08B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8F75F-43D4-9045-8E8B-78F95D09C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Step 1:  </a:t>
            </a:r>
            <a:r>
              <a:rPr lang="en-US" dirty="0"/>
              <a:t>Various transformations are applied to each of the leaves (object primitives—head, base, etc.)  </a:t>
            </a:r>
          </a:p>
          <a:p>
            <a:r>
              <a:rPr lang="en-US" b="1" dirty="0"/>
              <a:t>Step 2:  </a:t>
            </a:r>
            <a:r>
              <a:rPr lang="en-US" dirty="0"/>
              <a:t>Transformations are then applied to groups of objects (form upper and lower body,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07A73-AA67-4945-B972-E52581E0D2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D80304-ABBA-DD4C-8CF4-C9E481B2D181}"/>
              </a:ext>
            </a:extLst>
          </p:cNvPr>
          <p:cNvGrpSpPr/>
          <p:nvPr/>
        </p:nvGrpSpPr>
        <p:grpSpPr>
          <a:xfrm>
            <a:off x="3454401" y="4112490"/>
            <a:ext cx="5099849" cy="2243861"/>
            <a:chOff x="3454401" y="4112490"/>
            <a:chExt cx="5099849" cy="2243861"/>
          </a:xfrm>
        </p:grpSpPr>
        <p:grpSp>
          <p:nvGrpSpPr>
            <p:cNvPr id="5" name="Group 1173">
              <a:extLst>
                <a:ext uri="{FF2B5EF4-FFF2-40B4-BE49-F238E27FC236}">
                  <a16:creationId xmlns:a16="http://schemas.microsoft.com/office/drawing/2014/main" id="{A20BBD7E-B1BF-FF43-8260-E7560CFB4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0881" y="4837490"/>
              <a:ext cx="1211010" cy="1150053"/>
              <a:chOff x="3013" y="1528"/>
              <a:chExt cx="683" cy="865"/>
            </a:xfrm>
          </p:grpSpPr>
          <p:sp>
            <p:nvSpPr>
              <p:cNvPr id="6" name="Line 1174">
                <a:extLst>
                  <a:ext uri="{FF2B5EF4-FFF2-40B4-BE49-F238E27FC236}">
                    <a16:creationId xmlns:a16="http://schemas.microsoft.com/office/drawing/2014/main" id="{14DDB254-B605-364E-B9CE-7583DAF0A4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95" y="1528"/>
                <a:ext cx="0" cy="5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1175">
                <a:extLst>
                  <a:ext uri="{FF2B5EF4-FFF2-40B4-BE49-F238E27FC236}">
                    <a16:creationId xmlns:a16="http://schemas.microsoft.com/office/drawing/2014/main" id="{F90CC21B-00CA-7246-936E-4B51103346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5" y="2074"/>
                <a:ext cx="50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176">
                <a:extLst>
                  <a:ext uri="{FF2B5EF4-FFF2-40B4-BE49-F238E27FC236}">
                    <a16:creationId xmlns:a16="http://schemas.microsoft.com/office/drawing/2014/main" id="{B0C4F6AD-5B50-D342-ABC1-D14A04570F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13" y="2074"/>
                <a:ext cx="182" cy="31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0EFE923-076A-064D-AB0E-C18795F1E4AD}"/>
                </a:ext>
              </a:extLst>
            </p:cNvPr>
            <p:cNvGrpSpPr/>
            <p:nvPr/>
          </p:nvGrpSpPr>
          <p:grpSpPr>
            <a:xfrm>
              <a:off x="3454401" y="4112490"/>
              <a:ext cx="5099849" cy="2243861"/>
              <a:chOff x="3454401" y="4112490"/>
              <a:chExt cx="5099849" cy="2243861"/>
            </a:xfrm>
          </p:grpSpPr>
          <p:grpSp>
            <p:nvGrpSpPr>
              <p:cNvPr id="9" name="Group 1073">
                <a:extLst>
                  <a:ext uri="{FF2B5EF4-FFF2-40B4-BE49-F238E27FC236}">
                    <a16:creationId xmlns:a16="http://schemas.microsoft.com/office/drawing/2014/main" id="{8D815772-4969-7847-B770-8A3B72287B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4401" y="4819068"/>
                <a:ext cx="1244160" cy="1296136"/>
                <a:chOff x="912" y="1056"/>
                <a:chExt cx="864" cy="1200"/>
              </a:xfrm>
            </p:grpSpPr>
            <p:sp>
              <p:nvSpPr>
                <p:cNvPr id="10" name="AutoShape 1031">
                  <a:extLst>
                    <a:ext uri="{FF2B5EF4-FFF2-40B4-BE49-F238E27FC236}">
                      <a16:creationId xmlns:a16="http://schemas.microsoft.com/office/drawing/2014/main" id="{B6ADCE18-D459-A74D-9163-6EFC68CD1A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0" y="2130"/>
                  <a:ext cx="624" cy="126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Rectangle 1032">
                  <a:extLst>
                    <a:ext uri="{FF2B5EF4-FFF2-40B4-BE49-F238E27FC236}">
                      <a16:creationId xmlns:a16="http://schemas.microsoft.com/office/drawing/2014/main" id="{75628DC1-AFC2-694E-89C2-1EEFA83FEC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0" y="1728"/>
                  <a:ext cx="48" cy="43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utoShape 1033">
                  <a:extLst>
                    <a:ext uri="{FF2B5EF4-FFF2-40B4-BE49-F238E27FC236}">
                      <a16:creationId xmlns:a16="http://schemas.microsoft.com/office/drawing/2014/main" id="{B3A75A37-E92A-7248-A2E3-BE314512AF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392" y="1248"/>
                  <a:ext cx="384" cy="384"/>
                </a:xfrm>
                <a:prstGeom prst="cube">
                  <a:avLst>
                    <a:gd name="adj" fmla="val 8697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600"/>
                </a:p>
              </p:txBody>
            </p:sp>
            <p:sp>
              <p:nvSpPr>
                <p:cNvPr id="13" name="AutoShape 1034">
                  <a:extLst>
                    <a:ext uri="{FF2B5EF4-FFF2-40B4-BE49-F238E27FC236}">
                      <a16:creationId xmlns:a16="http://schemas.microsoft.com/office/drawing/2014/main" id="{741406C1-4661-7941-8A19-9499CEDAD8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104" y="1152"/>
                  <a:ext cx="480" cy="624"/>
                </a:xfrm>
                <a:prstGeom prst="cube">
                  <a:avLst>
                    <a:gd name="adj" fmla="val 275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AutoShape 1035">
                  <a:extLst>
                    <a:ext uri="{FF2B5EF4-FFF2-40B4-BE49-F238E27FC236}">
                      <a16:creationId xmlns:a16="http://schemas.microsoft.com/office/drawing/2014/main" id="{E8322957-97C1-A040-B9CD-32BB45DDCF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248" y="1056"/>
                  <a:ext cx="192" cy="192"/>
                </a:xfrm>
                <a:prstGeom prst="cube">
                  <a:avLst>
                    <a:gd name="adj" fmla="val 275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" name="AutoShape 1036">
                  <a:extLst>
                    <a:ext uri="{FF2B5EF4-FFF2-40B4-BE49-F238E27FC236}">
                      <a16:creationId xmlns:a16="http://schemas.microsoft.com/office/drawing/2014/main" id="{21B068B6-880F-9A48-AD84-702FF21F30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151477" flipH="1" flipV="1">
                  <a:off x="912" y="1344"/>
                  <a:ext cx="337" cy="329"/>
                </a:xfrm>
                <a:prstGeom prst="cube">
                  <a:avLst>
                    <a:gd name="adj" fmla="val 86718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en-US" sz="2600"/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E37724-60C5-414B-BCB4-11EAA54DDBD9}"/>
                  </a:ext>
                </a:extLst>
              </p:cNvPr>
              <p:cNvSpPr/>
              <p:nvPr/>
            </p:nvSpPr>
            <p:spPr>
              <a:xfrm>
                <a:off x="3730881" y="4197267"/>
                <a:ext cx="161350" cy="132151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4041" tIns="37021" rIns="74041" bIns="37021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D09F95-B608-5146-85F2-EE0D5CEAE8BA}"/>
                  </a:ext>
                </a:extLst>
              </p:cNvPr>
              <p:cNvSpPr txBox="1"/>
              <p:nvPr/>
            </p:nvSpPr>
            <p:spPr>
              <a:xfrm>
                <a:off x="3916845" y="4116568"/>
                <a:ext cx="981487" cy="382542"/>
              </a:xfrm>
              <a:prstGeom prst="rect">
                <a:avLst/>
              </a:prstGeom>
              <a:noFill/>
            </p:spPr>
            <p:txBody>
              <a:bodyPr wrap="none" lIns="74041" tIns="37021" rIns="74041" bIns="37021" rtlCol="0">
                <a:spAutoFit/>
              </a:bodyPr>
              <a:lstStyle/>
              <a:p>
                <a:r>
                  <a:rPr lang="en-US" sz="1000" dirty="0"/>
                  <a:t>Represents a </a:t>
                </a:r>
              </a:p>
              <a:p>
                <a:r>
                  <a:rPr lang="en-US" sz="1000" dirty="0"/>
                  <a:t>transformation</a:t>
                </a:r>
              </a:p>
            </p:txBody>
          </p:sp>
          <p:pic>
            <p:nvPicPr>
              <p:cNvPr id="18" name="Picture 3">
                <a:extLst>
                  <a:ext uri="{FF2B5EF4-FFF2-40B4-BE49-F238E27FC236}">
                    <a16:creationId xmlns:a16="http://schemas.microsoft.com/office/drawing/2014/main" id="{360446FA-DF3D-4E4E-B2BA-A97E3EF300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58" y="4112490"/>
                <a:ext cx="3608592" cy="22438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6840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2567-C57D-7746-A288-6A911E3CE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73579-7935-6D4B-BE2C-B25EB98AC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This format means that instead of designing new primitives for every single shape we need, we can just apply transformations to a smaller set of primitives to form complex composite 3D shapes 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Together the hierarchy of transformations forms the “robot” scene as a whole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DF1F2-284B-2647-8EF1-DF78A051A9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18392C-6983-AF47-807A-A1049A6F0AFE}"/>
              </a:ext>
            </a:extLst>
          </p:cNvPr>
          <p:cNvGrpSpPr>
            <a:grpSpLocks/>
          </p:cNvGrpSpPr>
          <p:nvPr/>
        </p:nvGrpSpPr>
        <p:grpSpPr bwMode="auto">
          <a:xfrm>
            <a:off x="4226072" y="4728280"/>
            <a:ext cx="3739855" cy="1810633"/>
            <a:chOff x="672" y="1826"/>
            <a:chExt cx="2724" cy="1486"/>
          </a:xfrm>
        </p:grpSpPr>
        <p:sp>
          <p:nvSpPr>
            <p:cNvPr id="6" name="AutoShape 57">
              <a:extLst>
                <a:ext uri="{FF2B5EF4-FFF2-40B4-BE49-F238E27FC236}">
                  <a16:creationId xmlns:a16="http://schemas.microsoft.com/office/drawing/2014/main" id="{D4969F83-E7E6-9F45-9951-2EAC73446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3186"/>
              <a:ext cx="624" cy="126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FBF01C-FCD3-9246-97D4-7964B4B5F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" y="2784"/>
              <a:ext cx="48" cy="4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AutoShape 60">
              <a:extLst>
                <a:ext uri="{FF2B5EF4-FFF2-40B4-BE49-F238E27FC236}">
                  <a16:creationId xmlns:a16="http://schemas.microsoft.com/office/drawing/2014/main" id="{23C47D1C-5907-164E-A57D-F7CCD62A877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152" y="2304"/>
              <a:ext cx="384" cy="384"/>
            </a:xfrm>
            <a:prstGeom prst="cube">
              <a:avLst>
                <a:gd name="adj" fmla="val 8697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sz="2600"/>
            </a:p>
          </p:txBody>
        </p:sp>
        <p:sp>
          <p:nvSpPr>
            <p:cNvPr id="9" name="AutoShape 58">
              <a:extLst>
                <a:ext uri="{FF2B5EF4-FFF2-40B4-BE49-F238E27FC236}">
                  <a16:creationId xmlns:a16="http://schemas.microsoft.com/office/drawing/2014/main" id="{B4CC89F4-C4B0-AA4D-BB02-572A62936B8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64" y="2208"/>
              <a:ext cx="480" cy="624"/>
            </a:xfrm>
            <a:prstGeom prst="cube">
              <a:avLst>
                <a:gd name="adj" fmla="val 275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AutoShape 56">
              <a:extLst>
                <a:ext uri="{FF2B5EF4-FFF2-40B4-BE49-F238E27FC236}">
                  <a16:creationId xmlns:a16="http://schemas.microsoft.com/office/drawing/2014/main" id="{A62CCA71-C984-9D4E-AF3C-E9A49A4464E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08" y="2112"/>
              <a:ext cx="192" cy="192"/>
            </a:xfrm>
            <a:prstGeom prst="cube">
              <a:avLst>
                <a:gd name="adj" fmla="val 275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AutoShape 61">
              <a:extLst>
                <a:ext uri="{FF2B5EF4-FFF2-40B4-BE49-F238E27FC236}">
                  <a16:creationId xmlns:a16="http://schemas.microsoft.com/office/drawing/2014/main" id="{E6847BE5-2533-8649-8B0A-E994AF06FC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51477" flipH="1" flipV="1">
              <a:off x="672" y="2400"/>
              <a:ext cx="337" cy="329"/>
            </a:xfrm>
            <a:prstGeom prst="cube">
              <a:avLst>
                <a:gd name="adj" fmla="val 86718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sz="2600"/>
            </a:p>
          </p:txBody>
        </p:sp>
        <p:sp>
          <p:nvSpPr>
            <p:cNvPr id="12" name="Text Box 28">
              <a:extLst>
                <a:ext uri="{FF2B5EF4-FFF2-40B4-BE49-F238E27FC236}">
                  <a16:creationId xmlns:a16="http://schemas.microsoft.com/office/drawing/2014/main" id="{13D876F1-2475-6740-8CDB-8168735561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3" y="2165"/>
              <a:ext cx="44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l" eaLnBrk="1" hangingPunct="1"/>
              <a:r>
                <a:rPr lang="en-US" sz="1000"/>
                <a:t>ROBOT</a:t>
              </a:r>
            </a:p>
          </p:txBody>
        </p:sp>
        <p:sp>
          <p:nvSpPr>
            <p:cNvPr id="13" name="Text Box 30">
              <a:extLst>
                <a:ext uri="{FF2B5EF4-FFF2-40B4-BE49-F238E27FC236}">
                  <a16:creationId xmlns:a16="http://schemas.microsoft.com/office/drawing/2014/main" id="{EF7E1091-03AB-B245-9F01-286BE69163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2" y="2458"/>
              <a:ext cx="55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l" eaLnBrk="1" hangingPunct="1"/>
              <a:r>
                <a:rPr lang="en-US" sz="1000"/>
                <a:t>upper body</a:t>
              </a:r>
            </a:p>
          </p:txBody>
        </p:sp>
        <p:sp>
          <p:nvSpPr>
            <p:cNvPr id="14" name="Text Box 31">
              <a:extLst>
                <a:ext uri="{FF2B5EF4-FFF2-40B4-BE49-F238E27FC236}">
                  <a16:creationId xmlns:a16="http://schemas.microsoft.com/office/drawing/2014/main" id="{C11E93DA-E449-1941-B9A1-373B2960D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0" y="2458"/>
              <a:ext cx="55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l" eaLnBrk="1" hangingPunct="1"/>
              <a:r>
                <a:rPr lang="en-US" sz="1000"/>
                <a:t>lower body</a:t>
              </a:r>
            </a:p>
          </p:txBody>
        </p:sp>
        <p:sp>
          <p:nvSpPr>
            <p:cNvPr id="15" name="Text Box 32">
              <a:extLst>
                <a:ext uri="{FF2B5EF4-FFF2-40B4-BE49-F238E27FC236}">
                  <a16:creationId xmlns:a16="http://schemas.microsoft.com/office/drawing/2014/main" id="{FF452B22-C818-1343-880E-558567C62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1" y="2972"/>
              <a:ext cx="311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l" eaLnBrk="1" hangingPunct="1"/>
              <a:r>
                <a:rPr lang="en-US" sz="1000"/>
                <a:t>head</a:t>
              </a:r>
            </a:p>
          </p:txBody>
        </p:sp>
        <p:sp>
          <p:nvSpPr>
            <p:cNvPr id="16" name="Text Box 36">
              <a:extLst>
                <a:ext uri="{FF2B5EF4-FFF2-40B4-BE49-F238E27FC236}">
                  <a16:creationId xmlns:a16="http://schemas.microsoft.com/office/drawing/2014/main" id="{73952155-B42B-A449-923D-BE27F876B434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3096" y="2843"/>
              <a:ext cx="300" cy="26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l" eaLnBrk="1" hangingPunct="1"/>
              <a:r>
                <a:rPr lang="en-US" sz="1000"/>
                <a:t>base</a:t>
              </a:r>
            </a:p>
          </p:txBody>
        </p:sp>
        <p:sp>
          <p:nvSpPr>
            <p:cNvPr id="17" name="Line 37">
              <a:extLst>
                <a:ext uri="{FF2B5EF4-FFF2-40B4-BE49-F238E27FC236}">
                  <a16:creationId xmlns:a16="http://schemas.microsoft.com/office/drawing/2014/main" id="{1E61ED81-8E57-4246-8A98-70E7415EC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76" y="2658"/>
              <a:ext cx="54" cy="3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Line 38">
              <a:extLst>
                <a:ext uri="{FF2B5EF4-FFF2-40B4-BE49-F238E27FC236}">
                  <a16:creationId xmlns:a16="http://schemas.microsoft.com/office/drawing/2014/main" id="{DD535006-BE99-084A-8141-33A19BDA63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8" y="269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Line 39">
              <a:extLst>
                <a:ext uri="{FF2B5EF4-FFF2-40B4-BE49-F238E27FC236}">
                  <a16:creationId xmlns:a16="http://schemas.microsoft.com/office/drawing/2014/main" id="{9D49761E-CCF3-4840-B356-CA86FFF36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8" y="269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Line 40">
              <a:extLst>
                <a:ext uri="{FF2B5EF4-FFF2-40B4-BE49-F238E27FC236}">
                  <a16:creationId xmlns:a16="http://schemas.microsoft.com/office/drawing/2014/main" id="{B03957A5-470E-544B-B194-05433616A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5" y="2658"/>
              <a:ext cx="68" cy="3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Line 41">
              <a:extLst>
                <a:ext uri="{FF2B5EF4-FFF2-40B4-BE49-F238E27FC236}">
                  <a16:creationId xmlns:a16="http://schemas.microsoft.com/office/drawing/2014/main" id="{DA4C8BD5-9842-F248-B691-CDD834365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2362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Line 42">
              <a:extLst>
                <a:ext uri="{FF2B5EF4-FFF2-40B4-BE49-F238E27FC236}">
                  <a16:creationId xmlns:a16="http://schemas.microsoft.com/office/drawing/2014/main" id="{CFECEC3E-B7DE-C040-884C-CED87FB00B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362"/>
              <a:ext cx="48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Line 44">
              <a:extLst>
                <a:ext uri="{FF2B5EF4-FFF2-40B4-BE49-F238E27FC236}">
                  <a16:creationId xmlns:a16="http://schemas.microsoft.com/office/drawing/2014/main" id="{A588EF2B-E504-4145-A145-0D51AD585C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1" y="2658"/>
              <a:ext cx="124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Line 45">
              <a:extLst>
                <a:ext uri="{FF2B5EF4-FFF2-40B4-BE49-F238E27FC236}">
                  <a16:creationId xmlns:a16="http://schemas.microsoft.com/office/drawing/2014/main" id="{F5DDCFA5-255E-114E-8C9E-D2A0CF3906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7" y="2658"/>
              <a:ext cx="273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23AB61-7F82-5941-AD5B-C3E1C71AD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2812"/>
              <a:ext cx="96" cy="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2C96563-137E-A740-BB59-B30ED856D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2794"/>
              <a:ext cx="96" cy="96"/>
            </a:xfrm>
            <a:prstGeom prst="rect">
              <a:avLst/>
            </a:prstGeom>
            <a:solidFill>
              <a:srgbClr val="5F5F5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D977A4B-40F5-9B4B-836A-7857B4456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0" y="2794"/>
              <a:ext cx="96" cy="96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4E30707-03B1-924B-82FC-F2D3A5476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5" y="2794"/>
              <a:ext cx="96" cy="96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8FF146-B8FA-2245-92BB-A780FEFE2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410"/>
              <a:ext cx="96" cy="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C581FF1-E58E-5D4E-86A4-17F9FDD3E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41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28ED3E-3B85-6B4D-B08F-64A2DAD99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6" y="2747"/>
              <a:ext cx="96" cy="96"/>
            </a:xfrm>
            <a:prstGeom prst="rect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B8586B7-ACA7-D342-A827-A3BBCD79F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2747"/>
              <a:ext cx="96" cy="96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Text Box 62">
              <a:extLst>
                <a:ext uri="{FF2B5EF4-FFF2-40B4-BE49-F238E27FC236}">
                  <a16:creationId xmlns:a16="http://schemas.microsoft.com/office/drawing/2014/main" id="{00AF2609-F867-8C4B-8918-B41734CB0A7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083" y="1826"/>
              <a:ext cx="660" cy="286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sz="1100"/>
                <a:t>Scene Graph</a:t>
              </a:r>
            </a:p>
          </p:txBody>
        </p:sp>
        <p:sp>
          <p:nvSpPr>
            <p:cNvPr id="34" name="Text Box 35">
              <a:extLst>
                <a:ext uri="{FF2B5EF4-FFF2-40B4-BE49-F238E27FC236}">
                  <a16:creationId xmlns:a16="http://schemas.microsoft.com/office/drawing/2014/main" id="{B13C56B2-A2E6-9E4B-954F-384E2D6BA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5" y="2874"/>
              <a:ext cx="491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l" eaLnBrk="1" hangingPunct="1"/>
              <a:r>
                <a:rPr lang="en-US" sz="1000"/>
                <a:t>stanchion</a:t>
              </a:r>
            </a:p>
          </p:txBody>
        </p:sp>
        <p:sp>
          <p:nvSpPr>
            <p:cNvPr id="35" name="Text Box 33">
              <a:extLst>
                <a:ext uri="{FF2B5EF4-FFF2-40B4-BE49-F238E27FC236}">
                  <a16:creationId xmlns:a16="http://schemas.microsoft.com/office/drawing/2014/main" id="{8C7D5CE4-B243-AD43-BD8B-0D12D8557B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4" y="2972"/>
              <a:ext cx="33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l" eaLnBrk="1" hangingPunct="1"/>
              <a:r>
                <a:rPr lang="en-US" sz="1000"/>
                <a:t>trunk</a:t>
              </a:r>
            </a:p>
          </p:txBody>
        </p:sp>
        <p:sp>
          <p:nvSpPr>
            <p:cNvPr id="36" name="Text Box 34">
              <a:extLst>
                <a:ext uri="{FF2B5EF4-FFF2-40B4-BE49-F238E27FC236}">
                  <a16:creationId xmlns:a16="http://schemas.microsoft.com/office/drawing/2014/main" id="{C46D5764-B2A9-6A44-91B6-2279A698F4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2972"/>
              <a:ext cx="27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l" eaLnBrk="1" hangingPunct="1"/>
              <a:r>
                <a:rPr lang="en-US" sz="1000"/>
                <a:t>arm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1510674"/>
      </p:ext>
    </p:extLst>
  </p:cSld>
  <p:clrMapOvr>
    <a:masterClrMapping/>
  </p:clrMapOvr>
</p:sld>
</file>

<file path=ppt/theme/theme1.xml><?xml version="1.0" encoding="utf-8"?>
<a:theme xmlns:a="http://schemas.openxmlformats.org/drawingml/2006/main" name="CSCI 1230 - Main/Concept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SCI 1230 -  Implementatio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SCI 1230 -  History/Society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2931</Words>
  <Application>Microsoft Macintosh PowerPoint</Application>
  <PresentationFormat>Widescreen</PresentationFormat>
  <Paragraphs>476</Paragraphs>
  <Slides>61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Verdana</vt:lpstr>
      <vt:lpstr>Ubuntu Light</vt:lpstr>
      <vt:lpstr>Ubuntu</vt:lpstr>
      <vt:lpstr>Arial</vt:lpstr>
      <vt:lpstr>Consolas</vt:lpstr>
      <vt:lpstr>Cambria</vt:lpstr>
      <vt:lpstr>Cambria Math</vt:lpstr>
      <vt:lpstr>Calibri</vt:lpstr>
      <vt:lpstr>CSCI 1230 - Main/Concepts</vt:lpstr>
      <vt:lpstr>CSCI 1230 -  Implementation</vt:lpstr>
      <vt:lpstr>CSCI 1230 -  History/Society</vt:lpstr>
      <vt:lpstr>Equation</vt:lpstr>
      <vt:lpstr>Viewing</vt:lpstr>
      <vt:lpstr>Finishing up from last time...</vt:lpstr>
      <vt:lpstr>Non-Axis Aligned 3D Rotation </vt:lpstr>
      <vt:lpstr>Pros &amp; Cons of Different Rotation Methods</vt:lpstr>
      <vt:lpstr>Transformation Hierarchies</vt:lpstr>
      <vt:lpstr>Scene Graph</vt:lpstr>
      <vt:lpstr>Scene Graph</vt:lpstr>
      <vt:lpstr>Scene Graph</vt:lpstr>
      <vt:lpstr>Scene Graph</vt:lpstr>
      <vt:lpstr>Scene Graph</vt:lpstr>
      <vt:lpstr>Scene Graph</vt:lpstr>
      <vt:lpstr>Scene Graph</vt:lpstr>
      <vt:lpstr>“Graphics in 5 Minutes” on Scene Graphs</vt:lpstr>
      <vt:lpstr>Big Question for Today:</vt:lpstr>
      <vt:lpstr>How artists do it…</vt:lpstr>
      <vt:lpstr>Perspective Drawing</vt:lpstr>
      <vt:lpstr>Rules of Linear Perspective</vt:lpstr>
      <vt:lpstr>Types of Perspectives</vt:lpstr>
      <vt:lpstr>Perspective Machines</vt:lpstr>
      <vt:lpstr>Perspective Machines</vt:lpstr>
      <vt:lpstr>Rendering as perspective machine</vt:lpstr>
      <vt:lpstr>Perspective vs Parallel Projections</vt:lpstr>
      <vt:lpstr>Parallel - Multiview Orthographic</vt:lpstr>
      <vt:lpstr>Parallel - Oblique Projection</vt:lpstr>
      <vt:lpstr>Perspective Projections</vt:lpstr>
      <vt:lpstr>How cameras do it…</vt:lpstr>
      <vt:lpstr>The Camera Obscura</vt:lpstr>
      <vt:lpstr>Anatomy of a “modern” camera</vt:lpstr>
      <vt:lpstr>Anatomy of a “modern” camera</vt:lpstr>
      <vt:lpstr>Oblique Perspective View Volume</vt:lpstr>
      <vt:lpstr>Defining a Virtual Camera</vt:lpstr>
      <vt:lpstr>A Simplifying Assumption</vt:lpstr>
      <vt:lpstr>View Volumes</vt:lpstr>
      <vt:lpstr>View Plane</vt:lpstr>
      <vt:lpstr>View Volume Parameters</vt:lpstr>
      <vt:lpstr>View Volume (1. Position)</vt:lpstr>
      <vt:lpstr>View Volume ( 2. Look Vector)</vt:lpstr>
      <vt:lpstr>View Volume (3. Orientation)</vt:lpstr>
      <vt:lpstr>The Camera Coordinate System</vt:lpstr>
      <vt:lpstr>Operations in  Camera Coordinate Space</vt:lpstr>
      <vt:lpstr>View Volume (4. Aspect Ratio)</vt:lpstr>
      <vt:lpstr>View Volume (5. View Angle)</vt:lpstr>
      <vt:lpstr>View Volume (5. View Angle)</vt:lpstr>
      <vt:lpstr>View Volume (5. View Angle)</vt:lpstr>
      <vt:lpstr>Viewing Demo</vt:lpstr>
      <vt:lpstr>“Graphics in 5 minute” on perspective projection</vt:lpstr>
      <vt:lpstr>Computing Camera Coordinate Systems</vt:lpstr>
      <vt:lpstr>Finding u, v, and w</vt:lpstr>
      <vt:lpstr>Finding w</vt:lpstr>
      <vt:lpstr>Finding v</vt:lpstr>
      <vt:lpstr>Finding u</vt:lpstr>
      <vt:lpstr>Finding u,v,w</vt:lpstr>
      <vt:lpstr>Finding u,v,w in GLM</vt:lpstr>
      <vt:lpstr>Transforming into Camera Space</vt:lpstr>
      <vt:lpstr>The value of a ‘canonical camera space’</vt:lpstr>
      <vt:lpstr>Camera Transformation</vt:lpstr>
      <vt:lpstr>View Volume Translation</vt:lpstr>
      <vt:lpstr>View Volume Rotation</vt:lpstr>
      <vt:lpstr>All together now</vt:lpstr>
      <vt:lpstr>All that’s left</vt:lpstr>
      <vt:lpstr>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Ritchie, Daniel</dc:creator>
  <cp:lastModifiedBy>Daniel Ritchie</cp:lastModifiedBy>
  <cp:revision>50</cp:revision>
  <dcterms:created xsi:type="dcterms:W3CDTF">2021-06-01T19:06:11Z</dcterms:created>
  <dcterms:modified xsi:type="dcterms:W3CDTF">2024-09-26T01:27:58Z</dcterms:modified>
</cp:coreProperties>
</file>